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86" r:id="rId2"/>
    <p:sldId id="256" r:id="rId3"/>
    <p:sldId id="288" r:id="rId4"/>
    <p:sldId id="263" r:id="rId5"/>
    <p:sldId id="321" r:id="rId6"/>
    <p:sldId id="297" r:id="rId7"/>
    <p:sldId id="336" r:id="rId8"/>
    <p:sldId id="355" r:id="rId9"/>
    <p:sldId id="356" r:id="rId10"/>
    <p:sldId id="354" r:id="rId11"/>
    <p:sldId id="325" r:id="rId12"/>
    <p:sldId id="337" r:id="rId13"/>
    <p:sldId id="338" r:id="rId14"/>
    <p:sldId id="342" r:id="rId15"/>
    <p:sldId id="330" r:id="rId16"/>
    <p:sldId id="341" r:id="rId17"/>
    <p:sldId id="340" r:id="rId18"/>
    <p:sldId id="345" r:id="rId19"/>
    <p:sldId id="292" r:id="rId20"/>
    <p:sldId id="35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74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86391"/>
  </p:normalViewPr>
  <p:slideViewPr>
    <p:cSldViewPr snapToGrid="0" snapToObjects="1">
      <p:cViewPr varScale="1">
        <p:scale>
          <a:sx n="115" d="100"/>
          <a:sy n="115" d="100"/>
        </p:scale>
        <p:origin x="450"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F71ED-89B0-0A49-B9DC-563908083718}" type="datetimeFigureOut">
              <a:rPr lang="en-US" smtClean="0"/>
              <a:t>5/31/2018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7E637-E018-D348-B129-81043146F8E8}" type="slidenum">
              <a:rPr lang="en-US" smtClean="0"/>
              <a:t>‹#›</a:t>
            </a:fld>
            <a:endParaRPr lang="en-US"/>
          </a:p>
        </p:txBody>
      </p:sp>
    </p:spTree>
    <p:extLst>
      <p:ext uri="{BB962C8B-B14F-4D97-AF65-F5344CB8AC3E}">
        <p14:creationId xmlns:p14="http://schemas.microsoft.com/office/powerpoint/2010/main" val="20355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7E637-E018-D348-B129-81043146F8E8}" type="slidenum">
              <a:rPr lang="en-US" smtClean="0"/>
              <a:t>2</a:t>
            </a:fld>
            <a:endParaRPr lang="en-US"/>
          </a:p>
        </p:txBody>
      </p:sp>
    </p:spTree>
    <p:extLst>
      <p:ext uri="{BB962C8B-B14F-4D97-AF65-F5344CB8AC3E}">
        <p14:creationId xmlns:p14="http://schemas.microsoft.com/office/powerpoint/2010/main" val="9090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4426"/>
            <a:ext cx="9144000" cy="18923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524000" y="3230563"/>
            <a:ext cx="9144000" cy="25130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b="0" i="0">
                <a:solidFill>
                  <a:schemeClr val="bg1"/>
                </a:solidFill>
                <a:latin typeface="Lato Light" charset="0"/>
                <a:ea typeface="Lato Light" charset="0"/>
                <a:cs typeface="Lato Light" charset="0"/>
              </a:defRPr>
            </a:lvl1pPr>
          </a:lstStyle>
          <a:p>
            <a:fld id="{37160A9B-E122-B941-86DA-047A4A795DEB}" type="datetimeFigureOut">
              <a:rPr lang="en-US" smtClean="0"/>
              <a:pPr/>
              <a:t>5/31/2018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pPr fontAlgn="base"/>
            <a:endParaRPr lang="en-US" dirty="0" smtClean="0"/>
          </a:p>
          <a:p>
            <a:pPr fontAlgn="base"/>
            <a:r>
              <a:rPr lang="en-US" dirty="0" smtClean="0">
                <a:latin typeface="Lato Light" charset="0"/>
                <a:ea typeface="Lato Light" charset="0"/>
                <a:cs typeface="Lato Light" charset="0"/>
              </a:rPr>
              <a:t>UNE Online | Master of Science in Health Informatics</a:t>
            </a:r>
            <a:br>
              <a:rPr lang="en-US" dirty="0" smtClean="0">
                <a:latin typeface="Lato Light" charset="0"/>
                <a:ea typeface="Lato Light" charset="0"/>
                <a:cs typeface="Lato Light" charset="0"/>
              </a:rPr>
            </a:br>
            <a:endParaRPr lang="en-US" dirty="0">
              <a:latin typeface="Lato Light" charset="0"/>
              <a:ea typeface="Lato Light" charset="0"/>
              <a:cs typeface="Lato Light" charset="0"/>
            </a:endParaRPr>
          </a:p>
        </p:txBody>
      </p:sp>
      <p:sp>
        <p:nvSpPr>
          <p:cNvPr id="6" name="Slide Number Placeholder 5"/>
          <p:cNvSpPr>
            <a:spLocks noGrp="1"/>
          </p:cNvSpPr>
          <p:nvPr>
            <p:ph type="sldNum" sz="quarter" idx="12"/>
          </p:nvPr>
        </p:nvSpPr>
        <p:spPr/>
        <p:txBody>
          <a:bodyPr/>
          <a:lstStyle>
            <a:lvl1pPr>
              <a:defRPr b="0" i="0">
                <a:solidFill>
                  <a:schemeClr val="bg1"/>
                </a:solidFill>
                <a:latin typeface="Lato Light" charset="0"/>
                <a:ea typeface="Lato Light" charset="0"/>
                <a:cs typeface="Lato Light" charset="0"/>
              </a:defRPr>
            </a:lvl1pPr>
          </a:lstStyle>
          <a:p>
            <a:fld id="{B350E581-F7EE-EC43-ADC8-5522D10AD8F9}" type="slidenum">
              <a:rPr lang="en-US" smtClean="0"/>
              <a:pPr/>
              <a:t>‹#›</a:t>
            </a:fld>
            <a:endParaRPr lang="en-US" dirty="0"/>
          </a:p>
        </p:txBody>
      </p:sp>
    </p:spTree>
    <p:extLst>
      <p:ext uri="{BB962C8B-B14F-4D97-AF65-F5344CB8AC3E}">
        <p14:creationId xmlns:p14="http://schemas.microsoft.com/office/powerpoint/2010/main" val="4672792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43038" y="1114426"/>
            <a:ext cx="9201150" cy="671512"/>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7160A9B-E122-B941-86DA-047A4A795DEB}" type="datetimeFigureOut">
              <a:rPr lang="en-US" smtClean="0"/>
              <a:t>5/31/2018</a:t>
            </a:fld>
            <a:endParaRPr lang="en-US"/>
          </a:p>
        </p:txBody>
      </p:sp>
      <p:sp>
        <p:nvSpPr>
          <p:cNvPr id="5" name="Footer Placeholder 4"/>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
        <p:nvSpPr>
          <p:cNvPr id="8" name="Chart Placeholder 7"/>
          <p:cNvSpPr>
            <a:spLocks noGrp="1"/>
          </p:cNvSpPr>
          <p:nvPr>
            <p:ph type="chart" sz="quarter" idx="13"/>
          </p:nvPr>
        </p:nvSpPr>
        <p:spPr>
          <a:xfrm>
            <a:off x="1443038" y="2043113"/>
            <a:ext cx="9201150" cy="3700462"/>
          </a:xfrm>
        </p:spPr>
        <p:txBody>
          <a:bodyPr/>
          <a:lstStyle/>
          <a:p>
            <a:r>
              <a:rPr lang="en-US" smtClean="0"/>
              <a:t>Click icon to add chart</a:t>
            </a:r>
            <a:endParaRPr lang="en-US"/>
          </a:p>
        </p:txBody>
      </p:sp>
    </p:spTree>
    <p:extLst>
      <p:ext uri="{BB962C8B-B14F-4D97-AF65-F5344CB8AC3E}">
        <p14:creationId xmlns:p14="http://schemas.microsoft.com/office/powerpoint/2010/main" val="11093443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160A9B-E122-B941-86DA-047A4A795DEB}" type="datetimeFigureOut">
              <a:rPr lang="en-US" smtClean="0"/>
              <a:t>5/31/2018</a:t>
            </a:fld>
            <a:endParaRPr lang="en-US"/>
          </a:p>
        </p:txBody>
      </p:sp>
      <p:sp>
        <p:nvSpPr>
          <p:cNvPr id="5" name="Footer Placeholder 4"/>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
        <p:nvSpPr>
          <p:cNvPr id="7" name="Text Placeholder 2"/>
          <p:cNvSpPr>
            <a:spLocks noGrp="1"/>
          </p:cNvSpPr>
          <p:nvPr>
            <p:ph type="body" idx="1"/>
          </p:nvPr>
        </p:nvSpPr>
        <p:spPr>
          <a:xfrm>
            <a:off x="838200"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Content Placeholder 3"/>
          <p:cNvSpPr>
            <a:spLocks noGrp="1"/>
          </p:cNvSpPr>
          <p:nvPr>
            <p:ph sz="half" idx="2"/>
          </p:nvPr>
        </p:nvSpPr>
        <p:spPr>
          <a:xfrm>
            <a:off x="838200" y="2586039"/>
            <a:ext cx="3376613" cy="3214688"/>
          </a:xfrm>
        </p:spPr>
        <p:txBody>
          <a:bodyPr/>
          <a:lstStyle/>
          <a:p>
            <a:pPr lvl="0"/>
            <a:r>
              <a:rPr lang="en-US" smtClean="0"/>
              <a:t>Edit Master text styles</a:t>
            </a:r>
          </a:p>
        </p:txBody>
      </p:sp>
      <p:sp>
        <p:nvSpPr>
          <p:cNvPr id="13" name="Title 1"/>
          <p:cNvSpPr>
            <a:spLocks noGrp="1"/>
          </p:cNvSpPr>
          <p:nvPr>
            <p:ph type="title"/>
          </p:nvPr>
        </p:nvSpPr>
        <p:spPr>
          <a:xfrm>
            <a:off x="839788" y="1114425"/>
            <a:ext cx="10515600" cy="642935"/>
          </a:xfrm>
        </p:spPr>
        <p:txBody>
          <a:bodyPr/>
          <a:lstStyle/>
          <a:p>
            <a:r>
              <a:rPr lang="en-US" smtClean="0"/>
              <a:t>Click to edit Master title style</a:t>
            </a:r>
            <a:endParaRPr lang="en-US" dirty="0"/>
          </a:p>
        </p:txBody>
      </p:sp>
      <p:sp>
        <p:nvSpPr>
          <p:cNvPr id="14" name="Text Placeholder 2"/>
          <p:cNvSpPr>
            <a:spLocks noGrp="1"/>
          </p:cNvSpPr>
          <p:nvPr>
            <p:ph type="body" idx="13"/>
          </p:nvPr>
        </p:nvSpPr>
        <p:spPr>
          <a:xfrm>
            <a:off x="7977187"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5" name="Content Placeholder 3"/>
          <p:cNvSpPr>
            <a:spLocks noGrp="1"/>
          </p:cNvSpPr>
          <p:nvPr>
            <p:ph sz="half" idx="14"/>
          </p:nvPr>
        </p:nvSpPr>
        <p:spPr>
          <a:xfrm>
            <a:off x="7977187" y="2586039"/>
            <a:ext cx="3376613" cy="3214688"/>
          </a:xfrm>
        </p:spPr>
        <p:txBody>
          <a:bodyPr/>
          <a:lstStyle/>
          <a:p>
            <a:pPr lvl="0"/>
            <a:r>
              <a:rPr lang="en-US" smtClean="0"/>
              <a:t>Edit Master text styles</a:t>
            </a:r>
          </a:p>
        </p:txBody>
      </p:sp>
      <p:sp>
        <p:nvSpPr>
          <p:cNvPr id="16" name="Text Placeholder 2"/>
          <p:cNvSpPr>
            <a:spLocks noGrp="1"/>
          </p:cNvSpPr>
          <p:nvPr>
            <p:ph type="body" idx="15"/>
          </p:nvPr>
        </p:nvSpPr>
        <p:spPr>
          <a:xfrm>
            <a:off x="4407351" y="1871662"/>
            <a:ext cx="3377297" cy="6000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7" name="Content Placeholder 3"/>
          <p:cNvSpPr>
            <a:spLocks noGrp="1"/>
          </p:cNvSpPr>
          <p:nvPr>
            <p:ph sz="half" idx="16"/>
          </p:nvPr>
        </p:nvSpPr>
        <p:spPr>
          <a:xfrm>
            <a:off x="4407351" y="2586039"/>
            <a:ext cx="3376613" cy="3214688"/>
          </a:xfrm>
        </p:spPr>
        <p:txBody>
          <a:bodyPr/>
          <a:lstStyle/>
          <a:p>
            <a:pPr lvl="0"/>
            <a:r>
              <a:rPr lang="en-US" smtClean="0"/>
              <a:t>Edit Master text styles</a:t>
            </a:r>
          </a:p>
        </p:txBody>
      </p:sp>
    </p:spTree>
    <p:extLst>
      <p:ext uri="{BB962C8B-B14F-4D97-AF65-F5344CB8AC3E}">
        <p14:creationId xmlns:p14="http://schemas.microsoft.com/office/powerpoint/2010/main" val="2973327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43038" y="2185988"/>
            <a:ext cx="9201150" cy="35718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160A9B-E122-B941-86DA-047A4A795DE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dirty="0" smtClean="0">
              <a:solidFill>
                <a:schemeClr val="bg1"/>
              </a:solidFill>
              <a:latin typeface="Lato Light" charset="0"/>
              <a:ea typeface="Lato Light" charset="0"/>
              <a:cs typeface="Lato Light" charset="0"/>
            </a:endParaRPr>
          </a:p>
          <a:p>
            <a:endParaRPr lang="en-US" dirty="0" smtClean="0">
              <a:solidFill>
                <a:schemeClr val="bg1"/>
              </a:solidFill>
              <a:latin typeface="Lato Light" charset="0"/>
              <a:ea typeface="Lato Light" charset="0"/>
              <a:cs typeface="Lato Light" charset="0"/>
            </a:endParaRPr>
          </a:p>
          <a:p>
            <a:r>
              <a:rPr lang="en-US" dirty="0" smtClean="0">
                <a:solidFill>
                  <a:schemeClr val="bg1"/>
                </a:solidFill>
                <a:latin typeface="Lato Light" charset="0"/>
                <a:ea typeface="Lato Light" charset="0"/>
                <a:cs typeface="Lato Light" charset="0"/>
              </a:rPr>
              <a:t>UNE Online | Master of Science in Health Informatics</a:t>
            </a:r>
            <a:br>
              <a:rPr lang="en-US" dirty="0" smtClean="0">
                <a:solidFill>
                  <a:schemeClr val="bg1"/>
                </a:solidFill>
                <a:latin typeface="Lato Light" charset="0"/>
                <a:ea typeface="Lato Light" charset="0"/>
                <a:cs typeface="Lato Light" charset="0"/>
              </a:rPr>
            </a:br>
            <a:endParaRPr lang="en-US" dirty="0" smtClean="0">
              <a:solidFill>
                <a:schemeClr val="bg1"/>
              </a:solidFill>
              <a:latin typeface="Lato Light" charset="0"/>
              <a:ea typeface="Lato Light" charset="0"/>
              <a:cs typeface="Lato Light" charset="0"/>
            </a:endParaRPr>
          </a:p>
          <a:p>
            <a:endParaRPr lang="en-US" dirty="0"/>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500188"/>
            <a:ext cx="10515600" cy="11001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2728913"/>
            <a:ext cx="10515600" cy="301466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160A9B-E122-B941-86DA-047A4A795DEB}" type="datetimeFigureOut">
              <a:rPr lang="en-US" smtClean="0"/>
              <a:t>5/31/2018</a:t>
            </a:fld>
            <a:endParaRPr lang="en-US"/>
          </a:p>
        </p:txBody>
      </p:sp>
      <p:sp>
        <p:nvSpPr>
          <p:cNvPr id="5" name="Footer Placeholder 4"/>
          <p:cNvSpPr>
            <a:spLocks noGrp="1"/>
          </p:cNvSpPr>
          <p:nvPr>
            <p:ph type="ftr" sz="quarter" idx="11"/>
          </p:nvPr>
        </p:nvSpPr>
        <p:spPr/>
        <p:txBody>
          <a:bodyPr/>
          <a:lstStyle/>
          <a:p>
            <a:pPr fontAlgn="base"/>
            <a:endParaRPr lang="en-US" dirty="0" smtClean="0">
              <a:solidFill>
                <a:schemeClr val="bg1"/>
              </a:solidFill>
              <a:latin typeface="Lato Light" charset="0"/>
              <a:ea typeface="Lato Light" charset="0"/>
              <a:cs typeface="Lato Light" charset="0"/>
            </a:endParaRPr>
          </a:p>
          <a:p>
            <a:pPr fontAlgn="base"/>
            <a:r>
              <a:rPr lang="en-US" dirty="0" smtClean="0">
                <a:solidFill>
                  <a:schemeClr val="bg1"/>
                </a:solidFill>
                <a:latin typeface="Lato Light" charset="0"/>
                <a:ea typeface="Lato Light" charset="0"/>
                <a:cs typeface="Lato Light" charset="0"/>
              </a:rPr>
              <a:t>UNE Online | Master of Science in Health Informatics</a:t>
            </a:r>
            <a:br>
              <a:rPr lang="en-US" dirty="0" smtClean="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6" name="Slide Number Placeholder 5"/>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0123" y="1161257"/>
            <a:ext cx="10086977" cy="888207"/>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00124" y="2271713"/>
            <a:ext cx="4972051" cy="3471863"/>
          </a:xfrm>
        </p:spPr>
        <p:txBody>
          <a:bodyPr/>
          <a:lstStyle>
            <a:lvl1pPr algn="l">
              <a:defRPr/>
            </a:lvl1pPr>
          </a:lstStyle>
          <a:p>
            <a:pPr lvl="0"/>
            <a:r>
              <a:rPr lang="en-US" smtClean="0"/>
              <a:t>Edit Master text styles</a:t>
            </a:r>
          </a:p>
        </p:txBody>
      </p:sp>
      <p:sp>
        <p:nvSpPr>
          <p:cNvPr id="4" name="Content Placeholder 3"/>
          <p:cNvSpPr>
            <a:spLocks noGrp="1"/>
          </p:cNvSpPr>
          <p:nvPr>
            <p:ph sz="half" idx="2"/>
          </p:nvPr>
        </p:nvSpPr>
        <p:spPr>
          <a:xfrm>
            <a:off x="6200774" y="2271713"/>
            <a:ext cx="4886327" cy="3471863"/>
          </a:xfrm>
        </p:spPr>
        <p:txBody>
          <a:bodyPr/>
          <a:lstStyle>
            <a:lvl1pPr algn="l">
              <a:defRPr/>
            </a:lvl1pPr>
          </a:lstStyle>
          <a:p>
            <a:pPr lvl="0"/>
            <a:r>
              <a:rPr lang="en-US" smtClean="0"/>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5/31/2018</a:t>
            </a:fld>
            <a:endParaRPr lang="en-US"/>
          </a:p>
        </p:txBody>
      </p:sp>
      <p:sp>
        <p:nvSpPr>
          <p:cNvPr id="6" name="Footer Placeholder 5"/>
          <p:cNvSpPr>
            <a:spLocks noGrp="1"/>
          </p:cNvSpPr>
          <p:nvPr>
            <p:ph type="ftr" sz="quarter" idx="11"/>
          </p:nvPr>
        </p:nvSpPr>
        <p:spPr/>
        <p:txBody>
          <a:bodyPr/>
          <a:lstStyle/>
          <a:p>
            <a:pPr fontAlgn="base"/>
            <a:endParaRPr lang="en-US" dirty="0" smtClean="0">
              <a:solidFill>
                <a:schemeClr val="bg1"/>
              </a:solidFill>
              <a:latin typeface="Lato Light" charset="0"/>
              <a:ea typeface="Lato Light" charset="0"/>
              <a:cs typeface="Lato Light" charset="0"/>
            </a:endParaRPr>
          </a:p>
          <a:p>
            <a:pPr fontAlgn="base"/>
            <a:r>
              <a:rPr lang="en-US" dirty="0" smtClean="0">
                <a:solidFill>
                  <a:schemeClr val="bg1"/>
                </a:solidFill>
                <a:latin typeface="Lato Light" charset="0"/>
                <a:ea typeface="Lato Light" charset="0"/>
                <a:cs typeface="Lato Light" charset="0"/>
              </a:rPr>
              <a:t>UNE Online | Master of Science in Health Informatics</a:t>
            </a:r>
            <a:br>
              <a:rPr lang="en-US" dirty="0" smtClean="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5"/>
            <a:ext cx="10515600" cy="7778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2043113"/>
            <a:ext cx="5157787" cy="461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8200" y="2505075"/>
            <a:ext cx="5159375" cy="3238500"/>
          </a:xfrm>
        </p:spPr>
        <p:txBody>
          <a:bodyPr/>
          <a:lstStyle/>
          <a:p>
            <a:pPr lvl="0"/>
            <a:r>
              <a:rPr lang="en-US" smtClean="0"/>
              <a:t>Edit Master text styles</a:t>
            </a:r>
          </a:p>
        </p:txBody>
      </p:sp>
      <p:sp>
        <p:nvSpPr>
          <p:cNvPr id="5" name="Text Placeholder 4"/>
          <p:cNvSpPr>
            <a:spLocks noGrp="1"/>
          </p:cNvSpPr>
          <p:nvPr>
            <p:ph type="body" sz="quarter" idx="3"/>
          </p:nvPr>
        </p:nvSpPr>
        <p:spPr>
          <a:xfrm>
            <a:off x="6172200" y="2043113"/>
            <a:ext cx="5183188" cy="461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238500"/>
          </a:xfrm>
        </p:spPr>
        <p:txBody>
          <a:bodyPr/>
          <a:lstStyle/>
          <a:p>
            <a:pPr lvl="0"/>
            <a:r>
              <a:rPr lang="en-US" smtClean="0"/>
              <a:t>Edit Master text styles</a:t>
            </a:r>
          </a:p>
        </p:txBody>
      </p:sp>
      <p:sp>
        <p:nvSpPr>
          <p:cNvPr id="7" name="Date Placeholder 6"/>
          <p:cNvSpPr>
            <a:spLocks noGrp="1"/>
          </p:cNvSpPr>
          <p:nvPr>
            <p:ph type="dt" sz="half" idx="10"/>
          </p:nvPr>
        </p:nvSpPr>
        <p:spPr/>
        <p:txBody>
          <a:bodyPr/>
          <a:lstStyle/>
          <a:p>
            <a:fld id="{37160A9B-E122-B941-86DA-047A4A795DEB}"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dirty="0" smtClean="0">
              <a:solidFill>
                <a:schemeClr val="bg1"/>
              </a:solidFill>
              <a:latin typeface="Lato Light" charset="0"/>
              <a:ea typeface="Lato Light" charset="0"/>
              <a:cs typeface="Lato Light" charset="0"/>
            </a:endParaRPr>
          </a:p>
          <a:p>
            <a:r>
              <a:rPr lang="en-US" dirty="0" smtClean="0">
                <a:solidFill>
                  <a:schemeClr val="bg1"/>
                </a:solidFill>
                <a:latin typeface="Lato Light" charset="0"/>
                <a:ea typeface="Lato Light" charset="0"/>
                <a:cs typeface="Lato Light" charset="0"/>
              </a:rPr>
              <a:t>UNE Online | Master of Science in Health Informatics</a:t>
            </a:r>
            <a:br>
              <a:rPr lang="en-US" dirty="0" smtClean="0">
                <a:solidFill>
                  <a:schemeClr val="bg1"/>
                </a:solidFill>
                <a:latin typeface="Lato Light" charset="0"/>
                <a:ea typeface="Lato Light" charset="0"/>
                <a:cs typeface="Lato Light" charset="0"/>
              </a:rPr>
            </a:br>
            <a:endParaRPr lang="en-US" dirty="0" smtClean="0">
              <a:solidFill>
                <a:schemeClr val="bg1"/>
              </a:solidFill>
              <a:latin typeface="Lato Light" charset="0"/>
              <a:ea typeface="Lato Light" charset="0"/>
              <a:cs typeface="Lato Light" charset="0"/>
            </a:endParaRPr>
          </a:p>
        </p:txBody>
      </p:sp>
      <p:sp>
        <p:nvSpPr>
          <p:cNvPr id="9" name="Slide Number Placeholder 8"/>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57324" y="1114425"/>
            <a:ext cx="9258301" cy="4614863"/>
          </a:xfrm>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160A9B-E122-B941-86DA-047A4A795DEB}" type="datetimeFigureOut">
              <a:rPr lang="en-US" smtClean="0"/>
              <a:t>5/31/2018</a:t>
            </a:fld>
            <a:endParaRPr lang="en-US"/>
          </a:p>
        </p:txBody>
      </p:sp>
      <p:sp>
        <p:nvSpPr>
          <p:cNvPr id="4" name="Footer Placeholder 3"/>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5" name="Slide Number Placeholder 4"/>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60A9B-E122-B941-86DA-047A4A795DEB}" type="datetimeFigureOut">
              <a:rPr lang="en-US" smtClean="0"/>
              <a:t>5/31/2018</a:t>
            </a:fld>
            <a:endParaRPr lang="en-US"/>
          </a:p>
        </p:txBody>
      </p:sp>
      <p:sp>
        <p:nvSpPr>
          <p:cNvPr id="3" name="Footer Placeholder 2"/>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4" name="Slide Number Placeholder 3"/>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4"/>
            <a:ext cx="3932237" cy="942975"/>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1114424"/>
            <a:ext cx="6172200" cy="4629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838200" y="2057400"/>
            <a:ext cx="3933825" cy="3686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5/31/2018</a:t>
            </a:fld>
            <a:endParaRPr lang="en-US"/>
          </a:p>
        </p:txBody>
      </p:sp>
      <p:sp>
        <p:nvSpPr>
          <p:cNvPr id="6" name="Footer Placeholder 5"/>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4426"/>
            <a:ext cx="3932237" cy="942974"/>
          </a:xfrm>
        </p:spPr>
        <p:txBody>
          <a:bodyPr anchor="b">
            <a:noAutofit/>
          </a:bodyPr>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5183188" y="1114426"/>
            <a:ext cx="6172200" cy="46291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686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160A9B-E122-B941-86DA-047A4A795DEB}" type="datetimeFigureOut">
              <a:rPr lang="en-US" smtClean="0"/>
              <a:t>5/31/2018</a:t>
            </a:fld>
            <a:endParaRPr lang="en-US"/>
          </a:p>
        </p:txBody>
      </p:sp>
      <p:sp>
        <p:nvSpPr>
          <p:cNvPr id="6" name="Footer Placeholder 5"/>
          <p:cNvSpPr>
            <a:spLocks noGrp="1"/>
          </p:cNvSpPr>
          <p:nvPr>
            <p:ph type="ftr" sz="quarter" idx="11"/>
          </p:nvPr>
        </p:nvSpPr>
        <p:spPr/>
        <p:txBody>
          <a:bodyPr/>
          <a:lstStyle/>
          <a:p>
            <a:r>
              <a:rPr lang="en-US" dirty="0" smtClean="0">
                <a:solidFill>
                  <a:schemeClr val="bg1"/>
                </a:solidFill>
                <a:latin typeface="Lato Light" charset="0"/>
                <a:ea typeface="Lato Light" charset="0"/>
                <a:cs typeface="Lato Light" charset="0"/>
              </a:rPr>
              <a:t>UNE Online | Master of Science in Health Informatics</a:t>
            </a:r>
          </a:p>
        </p:txBody>
      </p:sp>
      <p:sp>
        <p:nvSpPr>
          <p:cNvPr id="7" name="Slide Number Placeholder 6"/>
          <p:cNvSpPr>
            <a:spLocks noGrp="1"/>
          </p:cNvSpPr>
          <p:nvPr>
            <p:ph type="sldNum" sz="quarter" idx="12"/>
          </p:nvPr>
        </p:nvSpPr>
        <p:spPr/>
        <p:txBody>
          <a:bodyPr/>
          <a:lstStyle/>
          <a:p>
            <a:fld id="{B350E581-F7EE-EC43-ADC8-5522D10AD8F9}"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14000" b="-14000"/>
          </a:stretch>
        </a:blipFill>
        <a:effectLst/>
      </p:bgPr>
    </p:bg>
    <p:spTree>
      <p:nvGrpSpPr>
        <p:cNvPr id="1" name=""/>
        <p:cNvGrpSpPr/>
        <p:nvPr/>
      </p:nvGrpSpPr>
      <p:grpSpPr>
        <a:xfrm>
          <a:off x="0" y="0"/>
          <a:ext cx="0" cy="0"/>
          <a:chOff x="0" y="0"/>
          <a:chExt cx="0" cy="0"/>
        </a:xfrm>
      </p:grpSpPr>
      <p:sp>
        <p:nvSpPr>
          <p:cNvPr id="8" name="Rectangle 7"/>
          <p:cNvSpPr/>
          <p:nvPr userDrawn="1"/>
        </p:nvSpPr>
        <p:spPr>
          <a:xfrm>
            <a:off x="0" y="6042026"/>
            <a:ext cx="12344400" cy="815973"/>
          </a:xfrm>
          <a:prstGeom prst="rect">
            <a:avLst/>
          </a:prstGeom>
          <a:solidFill>
            <a:schemeClr val="bg1">
              <a:lumMod val="95000"/>
            </a:schemeClr>
          </a:solidFill>
          <a:effectLst>
            <a:outerShdw sx="1000" sy="1000" algn="ctr" rotWithShape="0">
              <a:schemeClr val="bg1">
                <a:lumMod val="9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176963"/>
            <a:ext cx="12192000" cy="681037"/>
          </a:xfrm>
          <a:prstGeom prst="rect">
            <a:avLst/>
          </a:prstGeom>
          <a:solidFill>
            <a:schemeClr val="accent1">
              <a:lumMod val="50000"/>
            </a:schemeClr>
          </a:solidFill>
          <a:effectLst>
            <a:outerShdw blurRad="63500" dist="50800" dir="16200000" algn="ctr" rotWithShape="0">
              <a:srgbClr val="000000">
                <a:alpha val="2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443038" y="1161257"/>
            <a:ext cx="9201150" cy="88820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038" y="2185988"/>
            <a:ext cx="9201150" cy="355758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bg1"/>
                </a:solidFill>
                <a:latin typeface="Lato Light" charset="0"/>
                <a:ea typeface="Lato Light" charset="0"/>
                <a:cs typeface="Lato Light" charset="0"/>
              </a:defRPr>
            </a:lvl1pPr>
          </a:lstStyle>
          <a:p>
            <a:fld id="{37160A9B-E122-B941-86DA-047A4A795DEB}" type="datetimeFigureOut">
              <a:rPr lang="en-US" smtClean="0"/>
              <a:pPr/>
              <a:t>5/31/2018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endParaRPr lang="en-US" dirty="0" smtClean="0">
              <a:latin typeface="Lato Light" charset="0"/>
              <a:ea typeface="Lato Light" charset="0"/>
              <a:cs typeface="Lato Light" charset="0"/>
            </a:endParaRPr>
          </a:p>
          <a:p>
            <a:pPr fontAlgn="base"/>
            <a:r>
              <a:rPr lang="en-US" dirty="0" smtClean="0">
                <a:solidFill>
                  <a:schemeClr val="bg1"/>
                </a:solidFill>
                <a:latin typeface="Lato Light" charset="0"/>
                <a:ea typeface="Lato Light" charset="0"/>
                <a:cs typeface="Lato Light" charset="0"/>
              </a:rPr>
              <a:t>UNE Online | Master of Science in Health Informatics</a:t>
            </a:r>
            <a:br>
              <a:rPr lang="en-US" dirty="0" smtClean="0">
                <a:solidFill>
                  <a:schemeClr val="bg1"/>
                </a:solidFill>
                <a:latin typeface="Lato Light" charset="0"/>
                <a:ea typeface="Lato Light" charset="0"/>
                <a:cs typeface="Lato Light" charset="0"/>
              </a:rPr>
            </a:br>
            <a:endParaRPr lang="en-US" dirty="0">
              <a:solidFill>
                <a:schemeClr val="bg1"/>
              </a:solidFill>
              <a:latin typeface="Lato Light" charset="0"/>
              <a:ea typeface="Lato Light" charset="0"/>
              <a:cs typeface="Lato Light"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bg1"/>
                </a:solidFill>
                <a:latin typeface="Lato Light" charset="0"/>
                <a:ea typeface="Lato Light" charset="0"/>
                <a:cs typeface="Lato Light" charset="0"/>
              </a:defRPr>
            </a:lvl1pPr>
          </a:lstStyle>
          <a:p>
            <a:fld id="{B350E581-F7EE-EC43-ADC8-5522D10AD8F9}" type="slidenum">
              <a:rPr lang="en-US" smtClean="0"/>
              <a:pPr/>
              <a:t>‹#›</a:t>
            </a:fld>
            <a:endParaRPr lang="en-US" dirty="0"/>
          </a:p>
        </p:txBody>
      </p:sp>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8200" y="370681"/>
            <a:ext cx="1992217" cy="492125"/>
          </a:xfrm>
          <a:prstGeom prst="rect">
            <a:avLst/>
          </a:prstGeom>
        </p:spPr>
      </p:pic>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b="0" i="0" kern="1200">
          <a:solidFill>
            <a:schemeClr val="tx1"/>
          </a:solidFill>
          <a:latin typeface="Lato" charset="0"/>
          <a:ea typeface="Lato" charset="0"/>
          <a:cs typeface="Lato"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Lato Light" charset="0"/>
          <a:ea typeface="Lato Light" charset="0"/>
          <a:cs typeface="Lato Light"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Lato Light" charset="0"/>
          <a:ea typeface="Lato Light" charset="0"/>
          <a:cs typeface="Lato Light"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Lato Light" charset="0"/>
          <a:ea typeface="Lato Light" charset="0"/>
          <a:cs typeface="Lato Light"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Lato Light" charset="0"/>
          <a:ea typeface="Lato Light" charset="0"/>
          <a:cs typeface="Lato Light"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Lato Light" charset="0"/>
          <a:ea typeface="Lato Light" charset="0"/>
          <a:cs typeface="Lato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asmith@une.ed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250" y="1161257"/>
            <a:ext cx="9496303" cy="1033303"/>
          </a:xfrm>
        </p:spPr>
        <p:txBody>
          <a:bodyPr>
            <a:normAutofit fontScale="90000"/>
          </a:bodyPr>
          <a:lstStyle/>
          <a:p>
            <a:r>
              <a:rPr lang="en-US" dirty="0" smtClean="0"/>
              <a:t/>
            </a:r>
            <a:br>
              <a:rPr lang="en-US" dirty="0" smtClean="0"/>
            </a:br>
            <a:r>
              <a:rPr lang="en-US" sz="4900" b="1" dirty="0">
                <a:latin typeface="Arial" panose="020B0604020202020204" pitchFamily="34" charset="0"/>
                <a:cs typeface="Arial" panose="020B0604020202020204" pitchFamily="34" charset="0"/>
              </a:rPr>
              <a:t>Resume Writing for </a:t>
            </a:r>
            <a:r>
              <a:rPr lang="en-US" sz="4900" b="1" dirty="0" smtClean="0">
                <a:latin typeface="Arial" panose="020B0604020202020204" pitchFamily="34" charset="0"/>
                <a:cs typeface="Arial" panose="020B0604020202020204" pitchFamily="34" charset="0"/>
              </a:rPr>
              <a:t>Public Health</a:t>
            </a:r>
            <a:endParaRPr lang="en-US"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1445623" y="1976846"/>
            <a:ext cx="9424988" cy="3467508"/>
          </a:xfrm>
        </p:spPr>
        <p:txBody>
          <a:bodyPr/>
          <a:lstStyle/>
          <a:p>
            <a:pPr marL="0" indent="0">
              <a:buNone/>
            </a:pPr>
            <a:endParaRPr lang="en-US" dirty="0" smtClean="0"/>
          </a:p>
          <a:p>
            <a:pPr marL="0" indent="0">
              <a:buNone/>
            </a:pPr>
            <a:r>
              <a:rPr lang="en-US" i="1" dirty="0" smtClean="0"/>
              <a:t> </a:t>
            </a:r>
          </a:p>
          <a:p>
            <a:pPr marL="0" indent="0" algn="ctr">
              <a:buNone/>
            </a:pPr>
            <a:r>
              <a:rPr lang="en-US" i="1" dirty="0" smtClean="0"/>
              <a:t>Which format should you select?</a:t>
            </a:r>
            <a:endParaRPr lang="en-US" i="1" dirty="0"/>
          </a:p>
        </p:txBody>
      </p:sp>
      <p:sp>
        <p:nvSpPr>
          <p:cNvPr id="3" name="Rectangle 2"/>
          <p:cNvSpPr/>
          <p:nvPr/>
        </p:nvSpPr>
        <p:spPr>
          <a:xfrm flipH="1">
            <a:off x="9066318" y="5416270"/>
            <a:ext cx="2725088" cy="369332"/>
          </a:xfrm>
          <a:prstGeom prst="rect">
            <a:avLst/>
          </a:prstGeom>
        </p:spPr>
        <p:txBody>
          <a:bodyPr wrap="square">
            <a:spAutoFit/>
          </a:bodyPr>
          <a:lstStyle/>
          <a:p>
            <a:r>
              <a:rPr lang="en-US" dirty="0"/>
              <a:t>Jennifer Healy, MEd, MBA</a:t>
            </a:r>
          </a:p>
        </p:txBody>
      </p:sp>
    </p:spTree>
    <p:extLst>
      <p:ext uri="{BB962C8B-B14F-4D97-AF65-F5344CB8AC3E}">
        <p14:creationId xmlns:p14="http://schemas.microsoft.com/office/powerpoint/2010/main" val="23536848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22" y="1233296"/>
            <a:ext cx="6688183" cy="761759"/>
          </a:xfrm>
        </p:spPr>
        <p:txBody>
          <a:bodyPr>
            <a:normAutofit fontScale="90000"/>
          </a:bodyPr>
          <a:lstStyle/>
          <a:p>
            <a:r>
              <a:rPr lang="en-US" dirty="0"/>
              <a:t/>
            </a:r>
            <a:br>
              <a:rPr lang="en-US" dirty="0"/>
            </a:br>
            <a:r>
              <a:rPr lang="en-US" dirty="0" smtClean="0"/>
              <a:t/>
            </a:r>
            <a:br>
              <a:rPr lang="en-US" dirty="0" smtClean="0"/>
            </a:br>
            <a:r>
              <a:rPr lang="en-US" sz="4400" b="1" dirty="0" smtClean="0"/>
              <a:t>Resume Format # 2 Hybrid</a:t>
            </a:r>
            <a:endParaRPr lang="en-US" sz="4400" dirty="0"/>
          </a:p>
        </p:txBody>
      </p:sp>
      <p:sp>
        <p:nvSpPr>
          <p:cNvPr id="4" name="Text Placeholder 3"/>
          <p:cNvSpPr>
            <a:spLocks noGrp="1"/>
          </p:cNvSpPr>
          <p:nvPr>
            <p:ph type="body" sz="half" idx="2"/>
          </p:nvPr>
        </p:nvSpPr>
        <p:spPr>
          <a:xfrm>
            <a:off x="1445623" y="1715589"/>
            <a:ext cx="9858102" cy="3805647"/>
          </a:xfrm>
        </p:spPr>
        <p:txBody>
          <a:bodyPr>
            <a:normAutofit/>
          </a:bodyPr>
          <a:lstStyle/>
          <a:p>
            <a:endParaRPr lang="en-US" dirty="0" smtClean="0"/>
          </a:p>
          <a:p>
            <a:pPr>
              <a:lnSpc>
                <a:spcPct val="110000"/>
              </a:lnSpc>
            </a:pPr>
            <a:r>
              <a:rPr lang="en-US" sz="2200" dirty="0" smtClean="0">
                <a:latin typeface="Arial" panose="020B0604020202020204" pitchFamily="34" charset="0"/>
                <a:cs typeface="Arial" panose="020B0604020202020204" pitchFamily="34" charset="0"/>
              </a:rPr>
              <a:t>Who </a:t>
            </a:r>
            <a:r>
              <a:rPr lang="en-US" sz="2200" dirty="0">
                <a:latin typeface="Arial" panose="020B0604020202020204" pitchFamily="34" charset="0"/>
                <a:cs typeface="Arial" panose="020B0604020202020204" pitchFamily="34" charset="0"/>
              </a:rPr>
              <a:t>should select this format?</a:t>
            </a:r>
          </a:p>
          <a:p>
            <a:pPr>
              <a:lnSpc>
                <a:spcPct val="110000"/>
              </a:lnSpc>
            </a:pPr>
            <a:endParaRPr lang="en-US" sz="2200" dirty="0" smtClean="0">
              <a:latin typeface="Arial" panose="020B0604020202020204" pitchFamily="34" charset="0"/>
              <a:cs typeface="Arial" panose="020B0604020202020204" pitchFamily="34" charset="0"/>
            </a:endParaRPr>
          </a:p>
          <a:p>
            <a:pPr>
              <a:lnSpc>
                <a:spcPct val="110000"/>
              </a:lnSpc>
            </a:pPr>
            <a:r>
              <a:rPr lang="en-US" sz="2200" dirty="0" smtClean="0">
                <a:latin typeface="Arial" panose="020B0604020202020204" pitchFamily="34" charset="0"/>
                <a:cs typeface="Arial" panose="020B0604020202020204" pitchFamily="34" charset="0"/>
              </a:rPr>
              <a:t>Excellent </a:t>
            </a:r>
            <a:r>
              <a:rPr lang="en-US" sz="2200" dirty="0">
                <a:latin typeface="Arial" panose="020B0604020202020204" pitchFamily="34" charset="0"/>
                <a:cs typeface="Arial" panose="020B0604020202020204" pitchFamily="34" charset="0"/>
              </a:rPr>
              <a:t>choice for students without prior public health </a:t>
            </a:r>
            <a:r>
              <a:rPr lang="en-US" sz="2200" dirty="0" smtClean="0">
                <a:latin typeface="Arial" panose="020B0604020202020204" pitchFamily="34" charset="0"/>
                <a:cs typeface="Arial" panose="020B0604020202020204" pitchFamily="34" charset="0"/>
              </a:rPr>
              <a:t>professional experience. </a:t>
            </a:r>
          </a:p>
          <a:p>
            <a:pPr>
              <a:lnSpc>
                <a:spcPct val="110000"/>
              </a:lnSpc>
            </a:pPr>
            <a:r>
              <a:rPr lang="en-US" sz="2200" dirty="0" smtClean="0">
                <a:latin typeface="Arial" panose="020B0604020202020204" pitchFamily="34" charset="0"/>
                <a:cs typeface="Arial" panose="020B0604020202020204" pitchFamily="34" charset="0"/>
              </a:rPr>
              <a:t>Excellent choice for career changers.</a:t>
            </a:r>
          </a:p>
          <a:p>
            <a:pPr>
              <a:lnSpc>
                <a:spcPct val="110000"/>
              </a:lnSpc>
            </a:pPr>
            <a:r>
              <a:rPr lang="en-US" sz="2200" dirty="0" smtClean="0">
                <a:latin typeface="Arial" panose="020B0604020202020204" pitchFamily="34" charset="0"/>
                <a:cs typeface="Arial" panose="020B0604020202020204" pitchFamily="34" charset="0"/>
              </a:rPr>
              <a:t>Excellent choice for those with limited professional work experience.</a:t>
            </a:r>
            <a:endParaRPr lang="en-US" sz="2200" dirty="0">
              <a:latin typeface="Arial" panose="020B0604020202020204" pitchFamily="34" charset="0"/>
              <a:cs typeface="Arial" panose="020B0604020202020204" pitchFamily="34" charset="0"/>
            </a:endParaRPr>
          </a:p>
          <a:p>
            <a:pPr>
              <a:lnSpc>
                <a:spcPct val="110000"/>
              </a:lnSpc>
            </a:pPr>
            <a:r>
              <a:rPr lang="en-US" sz="2200" dirty="0" smtClean="0">
                <a:latin typeface="Arial" panose="020B0604020202020204" pitchFamily="34" charset="0"/>
                <a:cs typeface="Arial" panose="020B0604020202020204" pitchFamily="34" charset="0"/>
              </a:rPr>
              <a:t>Excellent </a:t>
            </a:r>
            <a:r>
              <a:rPr lang="en-US" sz="2200" dirty="0">
                <a:latin typeface="Arial" panose="020B0604020202020204" pitchFamily="34" charset="0"/>
                <a:cs typeface="Arial" panose="020B0604020202020204" pitchFamily="34" charset="0"/>
              </a:rPr>
              <a:t>choice for someone with sporadic PH </a:t>
            </a:r>
            <a:r>
              <a:rPr lang="en-US" sz="2200" dirty="0" smtClean="0">
                <a:latin typeface="Arial" panose="020B0604020202020204" pitchFamily="34" charset="0"/>
                <a:cs typeface="Arial" panose="020B0604020202020204" pitchFamily="34" charset="0"/>
              </a:rPr>
              <a:t>experience.</a:t>
            </a:r>
            <a:endParaRPr lang="en-US" sz="22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2638984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080" y="1233296"/>
            <a:ext cx="6731726" cy="482293"/>
          </a:xfrm>
        </p:spPr>
        <p:txBody>
          <a:bodyPr>
            <a:normAutofit fontScale="90000"/>
          </a:bodyPr>
          <a:lstStyle/>
          <a:p>
            <a:r>
              <a:rPr lang="en-US" dirty="0"/>
              <a:t/>
            </a:r>
            <a:br>
              <a:rPr lang="en-US" dirty="0"/>
            </a:br>
            <a:r>
              <a:rPr lang="en-US" sz="4400" b="1" dirty="0" smtClean="0"/>
              <a:t>Resume Format- Hybrid</a:t>
            </a:r>
            <a:endParaRPr lang="en-US" sz="4400" dirty="0"/>
          </a:p>
        </p:txBody>
      </p:sp>
      <p:sp>
        <p:nvSpPr>
          <p:cNvPr id="4" name="Text Placeholder 3"/>
          <p:cNvSpPr>
            <a:spLocks noGrp="1"/>
          </p:cNvSpPr>
          <p:nvPr>
            <p:ph type="body" sz="half" idx="2"/>
          </p:nvPr>
        </p:nvSpPr>
        <p:spPr>
          <a:xfrm>
            <a:off x="1402080" y="1715589"/>
            <a:ext cx="9683931" cy="3805647"/>
          </a:xfrm>
        </p:spPr>
        <p:txBody>
          <a:bodyPr>
            <a:normAutofit/>
          </a:bodyPr>
          <a:lstStyle/>
          <a:p>
            <a:endParaRPr lang="en-US" dirty="0" smtClean="0"/>
          </a:p>
          <a:p>
            <a:r>
              <a:rPr lang="en-US" sz="2000" dirty="0" smtClean="0">
                <a:latin typeface="Arial" panose="020B0604020202020204" pitchFamily="34" charset="0"/>
                <a:cs typeface="Arial" panose="020B0604020202020204" pitchFamily="34" charset="0"/>
              </a:rPr>
              <a:t>Why use the Hybrid format?</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This </a:t>
            </a:r>
            <a:r>
              <a:rPr lang="en-US" sz="2000" dirty="0">
                <a:latin typeface="Arial" panose="020B0604020202020204" pitchFamily="34" charset="0"/>
                <a:cs typeface="Arial" panose="020B0604020202020204" pitchFamily="34" charset="0"/>
              </a:rPr>
              <a:t>format </a:t>
            </a:r>
            <a:r>
              <a:rPr lang="en-US" sz="2000" dirty="0" smtClean="0">
                <a:latin typeface="Arial" panose="020B0604020202020204" pitchFamily="34" charset="0"/>
                <a:cs typeface="Arial" panose="020B0604020202020204" pitchFamily="34" charset="0"/>
              </a:rPr>
              <a:t>highlights the </a:t>
            </a:r>
            <a:r>
              <a:rPr lang="en-US" sz="2000" dirty="0">
                <a:latin typeface="Arial" panose="020B0604020202020204" pitchFamily="34" charset="0"/>
                <a:cs typeface="Arial" panose="020B0604020202020204" pitchFamily="34" charset="0"/>
              </a:rPr>
              <a:t>desired public health </a:t>
            </a:r>
            <a:r>
              <a:rPr lang="en-US" sz="2000" dirty="0" smtClean="0">
                <a:latin typeface="Arial" panose="020B0604020202020204" pitchFamily="34" charset="0"/>
                <a:cs typeface="Arial" panose="020B0604020202020204" pitchFamily="34" charset="0"/>
              </a:rPr>
              <a:t>skills </a:t>
            </a:r>
            <a:r>
              <a:rPr lang="en-US" sz="2000" dirty="0">
                <a:latin typeface="Arial" panose="020B0604020202020204" pitchFamily="34" charset="0"/>
                <a:cs typeface="Arial" panose="020B0604020202020204" pitchFamily="34" charset="0"/>
              </a:rPr>
              <a:t>that employers are looking for.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p>
          <a:p>
            <a:pPr marR="51480"/>
            <a:r>
              <a:rPr lang="en-US" sz="2000" dirty="0" smtClean="0">
                <a:latin typeface="Arial" panose="020B0604020202020204" pitchFamily="34" charset="0"/>
                <a:cs typeface="Arial" panose="020B0604020202020204" pitchFamily="34" charset="0"/>
              </a:rPr>
              <a:t>Looks </a:t>
            </a:r>
            <a:r>
              <a:rPr lang="en-US" sz="2000" dirty="0">
                <a:latin typeface="Arial" panose="020B0604020202020204" pitchFamily="34" charset="0"/>
                <a:cs typeface="Arial" panose="020B0604020202020204" pitchFamily="34" charset="0"/>
              </a:rPr>
              <a:t>chronological, but relevant experience can appear in preferred </a:t>
            </a:r>
            <a:r>
              <a:rPr lang="en-US" sz="2000" dirty="0" smtClean="0">
                <a:latin typeface="Arial" panose="020B0604020202020204" pitchFamily="34" charset="0"/>
                <a:cs typeface="Arial" panose="020B0604020202020204" pitchFamily="34" charset="0"/>
              </a:rPr>
              <a:t>order. </a:t>
            </a:r>
          </a:p>
          <a:p>
            <a:pPr marR="51480"/>
            <a:r>
              <a:rPr lang="en-US" sz="2000" dirty="0" smtClean="0">
                <a:latin typeface="Arial" panose="020B0604020202020204" pitchFamily="34" charset="0"/>
                <a:cs typeface="Arial" panose="020B0604020202020204" pitchFamily="34" charset="0"/>
              </a:rPr>
              <a:t>A great choice for many for MPH students.</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solidFill>
                  <a:schemeClr val="accent2"/>
                </a:solidFill>
                <a:latin typeface="Arial" panose="020B0604020202020204" pitchFamily="34" charset="0"/>
                <a:cs typeface="Arial" panose="020B0604020202020204" pitchFamily="34" charset="0"/>
              </a:rPr>
              <a:t>Downside:  </a:t>
            </a:r>
            <a:r>
              <a:rPr lang="en-US" sz="2000" dirty="0" smtClean="0">
                <a:latin typeface="Arial" panose="020B0604020202020204" pitchFamily="34" charset="0"/>
                <a:cs typeface="Arial" panose="020B0604020202020204" pitchFamily="34" charset="0"/>
              </a:rPr>
              <a:t>Dates </a:t>
            </a:r>
            <a:r>
              <a:rPr lang="en-US" sz="2000" dirty="0">
                <a:latin typeface="Arial" panose="020B0604020202020204" pitchFamily="34" charset="0"/>
                <a:cs typeface="Arial" panose="020B0604020202020204" pitchFamily="34" charset="0"/>
              </a:rPr>
              <a:t>are not consistent through out resume</a:t>
            </a:r>
          </a:p>
          <a:p>
            <a:endParaRPr lang="en-US" sz="2000" dirty="0">
              <a:latin typeface="Arial" panose="020B0604020202020204" pitchFamily="34" charset="0"/>
              <a:cs typeface="Arial" panose="020B0604020202020204" pitchFamily="34" charset="0"/>
            </a:endParaRPr>
          </a:p>
          <a:p>
            <a:endParaRPr lang="en-US" u="sng" dirty="0"/>
          </a:p>
          <a:p>
            <a:endParaRPr lang="en-US" dirty="0" smtClean="0"/>
          </a:p>
          <a:p>
            <a:endParaRPr lang="en-US" dirty="0"/>
          </a:p>
          <a:p>
            <a:pPr lvl="1"/>
            <a:endParaRPr lang="en-US" dirty="0"/>
          </a:p>
        </p:txBody>
      </p:sp>
    </p:spTree>
    <p:extLst>
      <p:ext uri="{BB962C8B-B14F-4D97-AF65-F5344CB8AC3E}">
        <p14:creationId xmlns:p14="http://schemas.microsoft.com/office/powerpoint/2010/main" val="41763326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625791"/>
            <a:ext cx="6156960" cy="13265170"/>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PROFILE </a:t>
            </a:r>
            <a:endParaRPr lang="en-US" sz="800" b="1" dirty="0"/>
          </a:p>
          <a:p>
            <a:r>
              <a:rPr lang="en-US" sz="800" dirty="0"/>
              <a:t>Master of Public Health candidate concentrating in epidemiology and research.  Health educator with </a:t>
            </a:r>
            <a:r>
              <a:rPr lang="en-US" sz="800" dirty="0" smtClean="0"/>
              <a:t>experience working with diverse populations on disease prevention, wellness, and treatment protocols.  Strong project management skills, well versed in utilizing technology to reach international audiences on health </a:t>
            </a:r>
            <a:r>
              <a:rPr lang="en-US" sz="800" dirty="0"/>
              <a:t> </a:t>
            </a:r>
            <a:r>
              <a:rPr lang="en-US" sz="800" dirty="0" smtClean="0"/>
              <a:t>initiates.  Fluent in Spanish.</a:t>
            </a:r>
          </a:p>
          <a:p>
            <a:endParaRPr lang="en-US" sz="800" b="1" dirty="0"/>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smtClean="0"/>
              <a:t>Focus: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a:t> </a:t>
            </a:r>
          </a:p>
          <a:p>
            <a:r>
              <a:rPr lang="en-US" sz="800" b="1" dirty="0"/>
              <a:t>Bachelor of </a:t>
            </a:r>
            <a:r>
              <a:rPr lang="en-US" sz="800" b="1" dirty="0" smtClean="0"/>
              <a:t>Arts					 </a:t>
            </a:r>
            <a:r>
              <a:rPr lang="en-US" sz="800" dirty="0" smtClean="0"/>
              <a:t>2004</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a:t>
            </a:r>
            <a:r>
              <a:rPr lang="en-US" sz="800" dirty="0" smtClean="0"/>
              <a:t>2012 </a:t>
            </a:r>
            <a:r>
              <a:rPr lang="en-US" sz="800" dirty="0"/>
              <a:t>– Aug. </a:t>
            </a:r>
            <a:r>
              <a:rPr lang="en-US" sz="800" dirty="0" smtClean="0"/>
              <a:t>2013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smtClean="0"/>
              <a:t>Third </a:t>
            </a:r>
            <a:r>
              <a:rPr lang="en-US" sz="800" b="1" dirty="0"/>
              <a:t>Grade Teacher, </a:t>
            </a:r>
            <a:r>
              <a:rPr lang="en-US" sz="800" b="1" dirty="0" smtClean="0"/>
              <a:t>Science   </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a:t>
            </a:r>
            <a:r>
              <a:rPr lang="en-US" sz="800" dirty="0"/>
              <a:t>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p:cNvSpPr txBox="1"/>
          <p:nvPr/>
        </p:nvSpPr>
        <p:spPr>
          <a:xfrm>
            <a:off x="897775" y="1687484"/>
            <a:ext cx="1496290" cy="430887"/>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The Hybrid Resume format</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6195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9623" y="-6530280"/>
            <a:ext cx="6156960" cy="12772727"/>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PROFILE </a:t>
            </a:r>
            <a:endParaRPr lang="en-US" sz="800" b="1" dirty="0"/>
          </a:p>
          <a:p>
            <a:r>
              <a:rPr lang="en-US" sz="800" dirty="0"/>
              <a:t>Master of Public Health candidate concentrating in epidemiology and research.  Health educator with </a:t>
            </a:r>
            <a:r>
              <a:rPr lang="en-US" sz="800" dirty="0" smtClean="0"/>
              <a:t>experience </a:t>
            </a:r>
            <a:r>
              <a:rPr lang="en-US" sz="800" dirty="0"/>
              <a:t>in domestic and </a:t>
            </a:r>
            <a:r>
              <a:rPr lang="en-US" sz="800" dirty="0" smtClean="0"/>
              <a:t>………</a:t>
            </a:r>
          </a:p>
          <a:p>
            <a:endParaRPr lang="en-US" sz="800" b="1" dirty="0"/>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smtClean="0"/>
              <a:t>Focus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smtClean="0"/>
              <a:t> </a:t>
            </a:r>
          </a:p>
          <a:p>
            <a:r>
              <a:rPr lang="en-US" sz="800" b="1" dirty="0" smtClean="0"/>
              <a:t>Bachelor </a:t>
            </a:r>
            <a:r>
              <a:rPr lang="en-US" sz="800" b="1" dirty="0"/>
              <a:t>of Arts</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a:t>
            </a:r>
            <a:r>
              <a:rPr lang="en-US" sz="800" dirty="0" smtClean="0"/>
              <a:t>and </a:t>
            </a:r>
            <a:r>
              <a:rPr lang="en-US" sz="800" dirty="0"/>
              <a:t>relevant research studies by establishing a shared electronic file with research partners. </a:t>
            </a:r>
          </a:p>
          <a:p>
            <a:pPr marL="171450" lvl="0" indent="-171450">
              <a:buFont typeface="Arial" panose="020B0604020202020204" pitchFamily="34" charset="0"/>
              <a:buChar char="•"/>
            </a:pPr>
            <a:r>
              <a:rPr lang="en-US" sz="800" dirty="0"/>
              <a:t>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t>
            </a:r>
          </a:p>
          <a:p>
            <a:r>
              <a:rPr lang="en-US" sz="800" b="1" dirty="0"/>
              <a:t>HIV/AIDS 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2008 – Aug. 2010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smtClean="0"/>
              <a:t>Third </a:t>
            </a:r>
            <a:r>
              <a:rPr lang="en-US" sz="800" b="1" dirty="0"/>
              <a:t>Grade Teacher, </a:t>
            </a:r>
            <a:r>
              <a:rPr lang="en-US" sz="800" b="1" dirty="0" smtClean="0"/>
              <a:t>Science   </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a:t>
            </a:r>
            <a:r>
              <a:rPr lang="en-US" sz="800" dirty="0"/>
              <a:t>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2969623" y="1079863"/>
            <a:ext cx="5721531" cy="365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1079863"/>
            <a:ext cx="1496290" cy="430887"/>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List relevant courses to match the job</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04963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9623" y="-6530280"/>
            <a:ext cx="6156960" cy="13388280"/>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PROFILE </a:t>
            </a:r>
            <a:endParaRPr lang="en-US" sz="800" b="1" dirty="0"/>
          </a:p>
          <a:p>
            <a:r>
              <a:rPr lang="en-US" sz="800" dirty="0"/>
              <a:t>Master of Public Health candidate concentrating in epidemiology and research.  Health educator with </a:t>
            </a:r>
            <a:r>
              <a:rPr lang="en-US" sz="800" dirty="0" smtClean="0"/>
              <a:t>experience </a:t>
            </a:r>
            <a:r>
              <a:rPr lang="en-US" sz="800" dirty="0"/>
              <a:t>in domestic and </a:t>
            </a:r>
            <a:r>
              <a:rPr lang="en-US" sz="800" dirty="0" smtClean="0"/>
              <a:t>………</a:t>
            </a:r>
          </a:p>
          <a:p>
            <a:endParaRPr lang="en-US" sz="800" b="1" dirty="0"/>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smtClean="0"/>
              <a:t>Focus: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smtClean="0"/>
              <a:t> </a:t>
            </a:r>
          </a:p>
          <a:p>
            <a:r>
              <a:rPr lang="en-US" sz="800" b="1" dirty="0" smtClean="0"/>
              <a:t>Bachelor </a:t>
            </a:r>
            <a:r>
              <a:rPr lang="en-US" sz="800" b="1" dirty="0"/>
              <a:t>of Arts</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a:t>
            </a:r>
            <a:r>
              <a:rPr lang="en-US" sz="800" dirty="0" smtClean="0"/>
              <a:t>and </a:t>
            </a:r>
            <a:r>
              <a:rPr lang="en-US" sz="800" dirty="0"/>
              <a:t>relevant research studies by establishing a shared electronic file with research partners. </a:t>
            </a:r>
          </a:p>
          <a:p>
            <a:pPr marL="171450" lvl="0" indent="-171450">
              <a:buFont typeface="Arial" panose="020B0604020202020204" pitchFamily="34" charset="0"/>
              <a:buChar char="•"/>
            </a:pPr>
            <a:r>
              <a:rPr lang="en-US" sz="800" dirty="0"/>
              <a:t>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t>
            </a:r>
          </a:p>
          <a:p>
            <a:endParaRPr lang="en-US" sz="800" b="1" dirty="0" smtClean="0"/>
          </a:p>
          <a:p>
            <a:r>
              <a:rPr lang="en-US" sz="800" b="1" dirty="0" smtClean="0"/>
              <a:t>HIV/AIDS </a:t>
            </a:r>
            <a:r>
              <a:rPr lang="en-US" sz="800" b="1" dirty="0"/>
              <a:t>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2008 – Aug. 2010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smtClean="0"/>
              <a:t>Third </a:t>
            </a:r>
            <a:r>
              <a:rPr lang="en-US" sz="800" b="1" dirty="0"/>
              <a:t>Grade Teacher, </a:t>
            </a:r>
            <a:r>
              <a:rPr lang="en-US" sz="800" b="1" dirty="0" smtClean="0"/>
              <a:t>Science   </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a:t>
            </a:r>
            <a:r>
              <a:rPr lang="en-US" sz="800" dirty="0"/>
              <a:t>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t>Education Technologist </a:t>
            </a:r>
            <a:r>
              <a:rPr lang="en-US" sz="800" b="1" dirty="0" smtClean="0"/>
              <a:t>II   </a:t>
            </a:r>
            <a:r>
              <a:rPr lang="en-US" sz="800" b="1" dirty="0"/>
              <a:t>			</a:t>
            </a:r>
            <a:r>
              <a:rPr lang="en-US" sz="800" dirty="0"/>
              <a:t>   </a:t>
            </a:r>
            <a:r>
              <a:rPr lang="en-US" sz="800" dirty="0" smtClean="0"/>
              <a:t>                               Sept</a:t>
            </a:r>
            <a:r>
              <a:rPr lang="en-US" sz="800" b="1" dirty="0"/>
              <a:t>. </a:t>
            </a:r>
            <a:r>
              <a:rPr lang="en-US" sz="800" dirty="0"/>
              <a:t>2004 – May 2005</a:t>
            </a:r>
            <a:r>
              <a:rPr lang="en-US" sz="800" b="1" dirty="0"/>
              <a:t> </a:t>
            </a:r>
            <a:endParaRPr lang="en-US" sz="800" b="1" dirty="0" smtClean="0"/>
          </a:p>
          <a:p>
            <a:pPr marL="171450" lvl="0" indent="-171450">
              <a:buFont typeface="Arial" panose="020B0604020202020204" pitchFamily="34" charset="0"/>
              <a:buChar char="•"/>
            </a:pPr>
            <a:r>
              <a:rPr lang="en-US" sz="800" dirty="0" smtClean="0"/>
              <a:t>Assisted </a:t>
            </a:r>
            <a:r>
              <a:rPr lang="en-US" sz="800" dirty="0"/>
              <a:t>faculty with emerging technologies for class room instruction, and on line community building.</a:t>
            </a: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Oval 3"/>
          <p:cNvSpPr/>
          <p:nvPr/>
        </p:nvSpPr>
        <p:spPr>
          <a:xfrm>
            <a:off x="2911434" y="1746069"/>
            <a:ext cx="1454331" cy="2264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97775" y="1687484"/>
            <a:ext cx="1496290" cy="600164"/>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Highlight your PH experience, gaps in time are allowed</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991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Experience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ection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66651" y="2185988"/>
            <a:ext cx="9677537" cy="3571875"/>
          </a:xfrm>
        </p:spPr>
        <p:txBody>
          <a:bodyPr>
            <a:normAutofit/>
          </a:bodyPr>
          <a:lstStyle/>
          <a:p>
            <a:pPr marL="457200" marR="5350" lvl="1" indent="0">
              <a:buNone/>
            </a:pPr>
            <a:r>
              <a:rPr lang="en-US" i="1" dirty="0" smtClean="0">
                <a:latin typeface="Arial" panose="020B0604020202020204" pitchFamily="34" charset="0"/>
                <a:cs typeface="Arial" panose="020B0604020202020204" pitchFamily="34" charset="0"/>
              </a:rPr>
              <a:t>Experience </a:t>
            </a:r>
            <a:r>
              <a:rPr lang="en-US" i="1" dirty="0">
                <a:latin typeface="Arial" panose="020B0604020202020204" pitchFamily="34" charset="0"/>
                <a:cs typeface="Arial" panose="020B0604020202020204" pitchFamily="34" charset="0"/>
              </a:rPr>
              <a:t>should </a:t>
            </a:r>
            <a:r>
              <a:rPr lang="en-US" i="1" dirty="0" smtClean="0">
                <a:latin typeface="Arial" panose="020B0604020202020204" pitchFamily="34" charset="0"/>
                <a:cs typeface="Arial" panose="020B0604020202020204" pitchFamily="34" charset="0"/>
              </a:rPr>
              <a:t>include:</a:t>
            </a:r>
          </a:p>
          <a:p>
            <a:pPr marL="457200" marR="5350" lvl="1" indent="0">
              <a:buNone/>
            </a:pPr>
            <a:endParaRPr lang="en-US" i="1" dirty="0" smtClean="0">
              <a:latin typeface="Arial" panose="020B0604020202020204" pitchFamily="34" charset="0"/>
              <a:cs typeface="Arial" panose="020B0604020202020204" pitchFamily="34" charset="0"/>
            </a:endParaRPr>
          </a:p>
          <a:p>
            <a:pPr marL="457200" marR="5350" lvl="1" indent="0">
              <a:buNone/>
            </a:pPr>
            <a:r>
              <a:rPr lang="en-US" i="1" dirty="0" smtClean="0">
                <a:latin typeface="Arial" panose="020B0604020202020204" pitchFamily="34" charset="0"/>
                <a:cs typeface="Arial" panose="020B0604020202020204" pitchFamily="34" charset="0"/>
              </a:rPr>
              <a:t>Part time PH jobs</a:t>
            </a:r>
            <a:r>
              <a:rPr lang="en-US" i="1"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PH internships</a:t>
            </a:r>
            <a:r>
              <a:rPr lang="en-US" i="1" dirty="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PH volunteer </a:t>
            </a:r>
            <a:r>
              <a:rPr lang="en-US" i="1" dirty="0">
                <a:latin typeface="Arial" panose="020B0604020202020204" pitchFamily="34" charset="0"/>
                <a:cs typeface="Arial" panose="020B0604020202020204" pitchFamily="34" charset="0"/>
              </a:rPr>
              <a:t>work, and </a:t>
            </a:r>
            <a:r>
              <a:rPr lang="en-US" i="1" dirty="0" smtClean="0">
                <a:latin typeface="Arial" panose="020B0604020202020204" pitchFamily="34" charset="0"/>
                <a:cs typeface="Arial" panose="020B0604020202020204" pitchFamily="34" charset="0"/>
              </a:rPr>
              <a:t>prior </a:t>
            </a:r>
            <a:r>
              <a:rPr lang="en-US" i="1" dirty="0" smtClean="0">
                <a:latin typeface="Arial" panose="020B0604020202020204" pitchFamily="34" charset="0"/>
                <a:cs typeface="Arial" panose="020B0604020202020204" pitchFamily="34" charset="0"/>
              </a:rPr>
              <a:t>professional experience</a:t>
            </a:r>
          </a:p>
          <a:p>
            <a:pPr marL="457200" marR="5350" lvl="1" indent="0">
              <a:buNone/>
            </a:pPr>
            <a:endParaRPr lang="en-US" i="1" dirty="0" smtClean="0">
              <a:solidFill>
                <a:schemeClr val="accent2"/>
              </a:solidFill>
              <a:latin typeface="Arial" panose="020B0604020202020204" pitchFamily="34" charset="0"/>
              <a:cs typeface="Arial" panose="020B0604020202020204" pitchFamily="34" charset="0"/>
            </a:endParaRPr>
          </a:p>
          <a:p>
            <a:pPr marL="457200" marR="5350" lvl="1" indent="0">
              <a:buNone/>
            </a:pPr>
            <a:r>
              <a:rPr lang="en-US" i="1" dirty="0" smtClean="0">
                <a:solidFill>
                  <a:schemeClr val="accent2"/>
                </a:solidFill>
                <a:latin typeface="Arial" panose="020B0604020202020204" pitchFamily="34" charset="0"/>
                <a:cs typeface="Arial" panose="020B0604020202020204" pitchFamily="34" charset="0"/>
              </a:rPr>
              <a:t>anything </a:t>
            </a:r>
            <a:r>
              <a:rPr lang="en-US" i="1" dirty="0">
                <a:solidFill>
                  <a:schemeClr val="accent2"/>
                </a:solidFill>
                <a:latin typeface="Arial" panose="020B0604020202020204" pitchFamily="34" charset="0"/>
                <a:cs typeface="Arial" panose="020B0604020202020204" pitchFamily="34" charset="0"/>
              </a:rPr>
              <a:t>that is relevant to the </a:t>
            </a:r>
            <a:r>
              <a:rPr lang="en-US" i="1" dirty="0" smtClean="0">
                <a:solidFill>
                  <a:schemeClr val="accent2"/>
                </a:solidFill>
                <a:latin typeface="Arial" panose="020B0604020202020204" pitchFamily="34" charset="0"/>
                <a:cs typeface="Arial" panose="020B0604020202020204" pitchFamily="34" charset="0"/>
              </a:rPr>
              <a:t>PH position </a:t>
            </a:r>
            <a:r>
              <a:rPr lang="en-US" i="1" dirty="0">
                <a:solidFill>
                  <a:schemeClr val="accent2"/>
                </a:solidFill>
                <a:latin typeface="Arial" panose="020B0604020202020204" pitchFamily="34" charset="0"/>
                <a:cs typeface="Arial" panose="020B0604020202020204" pitchFamily="34" charset="0"/>
              </a:rPr>
              <a:t>you are seeking</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78648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5120" y="-6625791"/>
            <a:ext cx="6156960" cy="13388280"/>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PROFILE </a:t>
            </a:r>
            <a:endParaRPr lang="en-US" sz="800" b="1" dirty="0"/>
          </a:p>
          <a:p>
            <a:r>
              <a:rPr lang="en-US" sz="800" dirty="0"/>
              <a:t>Master of Public Health candidate concentrating in epidemiology and research.  Health educator with </a:t>
            </a:r>
            <a:r>
              <a:rPr lang="en-US" sz="800" dirty="0" smtClean="0"/>
              <a:t>experience </a:t>
            </a:r>
            <a:r>
              <a:rPr lang="en-US" sz="800" dirty="0"/>
              <a:t>in domestic and </a:t>
            </a:r>
            <a:r>
              <a:rPr lang="en-US" sz="800" dirty="0" smtClean="0"/>
              <a:t>………</a:t>
            </a:r>
          </a:p>
          <a:p>
            <a:endParaRPr lang="en-US" sz="800" b="1" dirty="0"/>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2008 – Aug. 2010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smtClean="0"/>
              <a:t>Third </a:t>
            </a:r>
            <a:r>
              <a:rPr lang="en-US" sz="800" b="1" dirty="0"/>
              <a:t>Grade Teacher, </a:t>
            </a:r>
            <a:r>
              <a:rPr lang="en-US" sz="800" b="1" dirty="0" smtClean="0"/>
              <a:t>Science   </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a:t>
            </a:r>
            <a:r>
              <a:rPr lang="en-US" sz="800" dirty="0"/>
              <a:t>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a:p>
            <a:r>
              <a:rPr lang="en-US" sz="800" b="1" dirty="0"/>
              <a:t>Education Technologist </a:t>
            </a:r>
            <a:r>
              <a:rPr lang="en-US" sz="800" b="1" dirty="0" smtClean="0"/>
              <a:t>II   </a:t>
            </a:r>
            <a:r>
              <a:rPr lang="en-US" sz="800" b="1" dirty="0"/>
              <a:t>			</a:t>
            </a:r>
            <a:r>
              <a:rPr lang="en-US" sz="800" dirty="0"/>
              <a:t>   </a:t>
            </a:r>
            <a:r>
              <a:rPr lang="en-US" sz="800" dirty="0" smtClean="0"/>
              <a:t>                               Sept</a:t>
            </a:r>
            <a:r>
              <a:rPr lang="en-US" sz="800" b="1" dirty="0"/>
              <a:t>. </a:t>
            </a:r>
            <a:r>
              <a:rPr lang="en-US" sz="800" dirty="0"/>
              <a:t>2004 – May 2005</a:t>
            </a:r>
            <a:r>
              <a:rPr lang="en-US" sz="800" b="1" dirty="0"/>
              <a:t> </a:t>
            </a:r>
            <a:endParaRPr lang="en-US" sz="800" b="1" dirty="0" smtClean="0"/>
          </a:p>
          <a:p>
            <a:pPr marL="171450" lvl="0" indent="-171450">
              <a:buFont typeface="Arial" panose="020B0604020202020204" pitchFamily="34" charset="0"/>
              <a:buChar char="•"/>
            </a:pPr>
            <a:r>
              <a:rPr lang="en-US" sz="800" dirty="0" smtClean="0"/>
              <a:t>Assisted </a:t>
            </a:r>
            <a:r>
              <a:rPr lang="en-US" sz="800" dirty="0"/>
              <a:t>faculty with emerging technologies for class room instruction, and on line community building.</a:t>
            </a: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4101738" y="1762298"/>
            <a:ext cx="661455" cy="236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247804" y="3081888"/>
            <a:ext cx="515389" cy="2960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557846" y="2504804"/>
            <a:ext cx="448889" cy="2612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6735" y="3884165"/>
            <a:ext cx="415636" cy="2111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97775" y="1687484"/>
            <a:ext cx="1496290" cy="769441"/>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PH work (Part time, internships, full time jobs) are highlighted first.</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047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5120" y="-6625791"/>
            <a:ext cx="6156960" cy="12649617"/>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PROFILE </a:t>
            </a:r>
            <a:endParaRPr lang="en-US" sz="800" b="1" dirty="0"/>
          </a:p>
          <a:p>
            <a:r>
              <a:rPr lang="en-US" sz="800" dirty="0"/>
              <a:t>Master of Public Health candidate concentrating in epidemiology and research.  Health educator with </a:t>
            </a:r>
            <a:r>
              <a:rPr lang="en-US" sz="800" dirty="0" smtClean="0"/>
              <a:t>experience </a:t>
            </a:r>
            <a:r>
              <a:rPr lang="en-US" sz="800" dirty="0"/>
              <a:t>in domestic and </a:t>
            </a:r>
            <a:r>
              <a:rPr lang="en-US" sz="800" dirty="0" smtClean="0"/>
              <a:t>………</a:t>
            </a:r>
          </a:p>
          <a:p>
            <a:endParaRPr lang="en-US" sz="800" b="1" dirty="0"/>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a:t> </a:t>
            </a:r>
          </a:p>
          <a:p>
            <a:r>
              <a:rPr lang="en-US" sz="800" b="1" dirty="0"/>
              <a:t>Bachelor of </a:t>
            </a:r>
            <a:r>
              <a:rPr lang="en-US" sz="800" b="1" dirty="0" smtClean="0"/>
              <a:t>Arts, Education</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2008 – Aug. 2010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a:t>TEACHING EXPERIENCE</a:t>
            </a:r>
            <a:endParaRPr lang="en-US" sz="800" dirty="0"/>
          </a:p>
          <a:p>
            <a:r>
              <a:rPr lang="en-US" sz="800" b="1" dirty="0" smtClean="0"/>
              <a:t>Third </a:t>
            </a:r>
            <a:r>
              <a:rPr lang="en-US" sz="800" b="1" dirty="0"/>
              <a:t>Grade Teacher, </a:t>
            </a:r>
            <a:r>
              <a:rPr lang="en-US" sz="800" b="1" dirty="0" smtClean="0"/>
              <a:t>Science   </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a:t>
            </a:r>
            <a:r>
              <a:rPr lang="en-US" sz="800" dirty="0"/>
              <a:t>Middle School, Portchester, NY</a:t>
            </a:r>
          </a:p>
          <a:p>
            <a:pPr marL="171450" lvl="0" indent="-171450">
              <a:buFont typeface="Arial" panose="020B0604020202020204" pitchFamily="34" charset="0"/>
              <a:buChar char="•"/>
            </a:pPr>
            <a:r>
              <a:rPr lang="en-US" sz="800" dirty="0"/>
              <a:t>Managed classroom of 25 students, prepared lectures and learning activities, voted teacher of the year.</a:t>
            </a:r>
          </a:p>
          <a:p>
            <a:r>
              <a:rPr lang="en-US" sz="800" dirty="0"/>
              <a:t> </a:t>
            </a:r>
          </a:p>
        </p:txBody>
      </p:sp>
      <p:sp>
        <p:nvSpPr>
          <p:cNvPr id="7" name="Oval 6"/>
          <p:cNvSpPr/>
          <p:nvPr/>
        </p:nvSpPr>
        <p:spPr>
          <a:xfrm>
            <a:off x="7193280" y="1550127"/>
            <a:ext cx="1672046" cy="27867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2118371"/>
            <a:ext cx="1496290" cy="430887"/>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Dates are not in order.</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7736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2903" y="-6625791"/>
            <a:ext cx="6156960" cy="12649617"/>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Joseph Jones</a:t>
            </a:r>
            <a:endParaRPr lang="en-US" sz="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Mobile: 207-999-9999; Email: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r>
              <a:rPr lang="en-US" sz="800" b="1" dirty="0" smtClean="0"/>
              <a:t>EDUCATION</a:t>
            </a:r>
            <a:endParaRPr lang="en-US" sz="800" b="1" dirty="0"/>
          </a:p>
          <a:p>
            <a:r>
              <a:rPr lang="en-US" sz="800" b="1" dirty="0"/>
              <a:t>Master of Public Health 	</a:t>
            </a:r>
            <a:r>
              <a:rPr lang="en-US" sz="800" b="1" dirty="0" smtClean="0"/>
              <a:t>                              			</a:t>
            </a:r>
            <a:r>
              <a:rPr lang="en-US" sz="800" dirty="0" smtClean="0"/>
              <a:t>Expected </a:t>
            </a:r>
            <a:r>
              <a:rPr lang="en-US" sz="800" dirty="0"/>
              <a:t>May 2019</a:t>
            </a:r>
          </a:p>
          <a:p>
            <a:r>
              <a:rPr lang="en-US" sz="800" dirty="0"/>
              <a:t>University of New England, Portland, ME</a:t>
            </a:r>
          </a:p>
          <a:p>
            <a:r>
              <a:rPr lang="en-US" sz="800" b="1" dirty="0"/>
              <a:t>Concentration: </a:t>
            </a:r>
            <a:r>
              <a:rPr lang="en-US" sz="800" dirty="0"/>
              <a:t>Epidemiology, Research</a:t>
            </a:r>
          </a:p>
          <a:p>
            <a:r>
              <a:rPr lang="en-US" sz="800" b="1" dirty="0"/>
              <a:t>Relevant Coursework</a:t>
            </a:r>
            <a:r>
              <a:rPr lang="en-US" sz="800" dirty="0"/>
              <a:t>: Research Methods, Infectious Disease Epidemiology, Global </a:t>
            </a:r>
            <a:r>
              <a:rPr lang="en-US" sz="800" dirty="0" smtClean="0"/>
              <a:t>Health, Biostatistics, Community Assessment</a:t>
            </a:r>
            <a:endParaRPr lang="en-US" sz="800" dirty="0"/>
          </a:p>
          <a:p>
            <a:r>
              <a:rPr lang="en-US" sz="800" dirty="0"/>
              <a:t> </a:t>
            </a:r>
          </a:p>
          <a:p>
            <a:r>
              <a:rPr lang="en-US" sz="800" b="1" dirty="0"/>
              <a:t>Bachelor of Arts</a:t>
            </a:r>
            <a:endParaRPr lang="en-US" sz="800" dirty="0"/>
          </a:p>
          <a:p>
            <a:r>
              <a:rPr lang="en-US" sz="800" dirty="0"/>
              <a:t>University of New England</a:t>
            </a:r>
          </a:p>
          <a:p>
            <a:r>
              <a:rPr lang="en-US" sz="800" dirty="0"/>
              <a:t> </a:t>
            </a:r>
          </a:p>
          <a:p>
            <a:r>
              <a:rPr lang="en-US" sz="800" b="1" dirty="0" smtClean="0"/>
              <a:t>PUBLIC </a:t>
            </a:r>
            <a:r>
              <a:rPr lang="en-US" sz="800" b="1" dirty="0"/>
              <a:t>HEALTH EXPERIENCE</a:t>
            </a:r>
          </a:p>
          <a:p>
            <a:r>
              <a:rPr lang="en-US" sz="800" b="1" dirty="0"/>
              <a:t>Health Educator/Researcher </a:t>
            </a:r>
            <a:r>
              <a:rPr lang="en-US" sz="800" dirty="0"/>
              <a:t>(part time)</a:t>
            </a:r>
            <a:r>
              <a:rPr lang="en-US" sz="800" b="1" dirty="0"/>
              <a:t>	</a:t>
            </a:r>
            <a:r>
              <a:rPr lang="en-US" sz="800" b="1" dirty="0" smtClean="0"/>
              <a:t>		                                           </a:t>
            </a:r>
            <a:r>
              <a:rPr lang="en-US" sz="800" dirty="0" smtClean="0"/>
              <a:t>Aug</a:t>
            </a:r>
            <a:r>
              <a:rPr lang="en-US" sz="800" dirty="0"/>
              <a:t>. 2016—Present</a:t>
            </a:r>
          </a:p>
          <a:p>
            <a:r>
              <a:rPr lang="en-US" sz="800" dirty="0"/>
              <a:t>Food Policy Systems, Portchester, NY</a:t>
            </a:r>
          </a:p>
          <a:p>
            <a:pPr marL="171450" lvl="0" indent="-171450">
              <a:buFont typeface="Arial" panose="020B0604020202020204" pitchFamily="34" charset="0"/>
              <a:buChar char="•"/>
            </a:pPr>
            <a:r>
              <a:rPr lang="en-US" sz="800" dirty="0" smtClean="0"/>
              <a:t>Identify </a:t>
            </a:r>
            <a:r>
              <a:rPr lang="en-US" sz="800" dirty="0"/>
              <a:t>local, state and federal regulations that affect the sustainability of food systems in Westchester County.</a:t>
            </a:r>
          </a:p>
          <a:p>
            <a:pPr marL="171450" lvl="0" indent="-171450">
              <a:buFont typeface="Arial" panose="020B0604020202020204" pitchFamily="34" charset="0"/>
              <a:buChar char="•"/>
            </a:pPr>
            <a:r>
              <a:rPr lang="en-US" sz="800" dirty="0"/>
              <a:t>Counsel participants on nutrition and preventable health issues through proper nutrition and exercise. </a:t>
            </a:r>
          </a:p>
          <a:p>
            <a:pPr marL="171450" lvl="0" indent="-171450">
              <a:buFont typeface="Arial" panose="020B0604020202020204" pitchFamily="34" charset="0"/>
              <a:buChar char="•"/>
            </a:pPr>
            <a:r>
              <a:rPr lang="en-US" sz="800" dirty="0"/>
              <a:t>Conduct surveys, record qualitative and quantitative data, analyze and present data to internal and external stakeholders. </a:t>
            </a:r>
          </a:p>
          <a:p>
            <a:r>
              <a:rPr lang="en-US" sz="800" dirty="0"/>
              <a:t> </a:t>
            </a:r>
          </a:p>
          <a:p>
            <a:r>
              <a:rPr lang="en-US" sz="800" b="1" dirty="0"/>
              <a:t>Project Manager Intern, </a:t>
            </a:r>
            <a:r>
              <a:rPr lang="en-US" sz="800" b="1" dirty="0" err="1"/>
              <a:t>Zika</a:t>
            </a:r>
            <a:r>
              <a:rPr lang="en-US" sz="800" b="1" dirty="0"/>
              <a:t> Virus Study	</a:t>
            </a:r>
            <a:r>
              <a:rPr lang="en-US" sz="800" b="1" dirty="0" smtClean="0"/>
              <a:t>		                                         </a:t>
            </a:r>
            <a:r>
              <a:rPr lang="en-US" sz="800" dirty="0" smtClean="0"/>
              <a:t>May </a:t>
            </a:r>
            <a:r>
              <a:rPr lang="en-US" sz="800" dirty="0"/>
              <a:t>2014 – Nov. 2014</a:t>
            </a:r>
          </a:p>
          <a:p>
            <a:r>
              <a:rPr lang="en-US" sz="800" dirty="0"/>
              <a:t>Center Disease Control, New York, NY </a:t>
            </a:r>
          </a:p>
          <a:p>
            <a:pPr marL="171450" lvl="0" indent="-171450">
              <a:buFont typeface="Arial" panose="020B0604020202020204" pitchFamily="34" charset="0"/>
              <a:buChar char="•"/>
            </a:pPr>
            <a:r>
              <a:rPr lang="en-US" sz="800" dirty="0"/>
              <a:t>Managed time lines and processes for research team to work with the Caribbean Epidemiology Health Service. </a:t>
            </a:r>
          </a:p>
          <a:p>
            <a:pPr marL="171450" lvl="0" indent="-171450">
              <a:buFont typeface="Arial" panose="020B0604020202020204" pitchFamily="34" charset="0"/>
              <a:buChar char="•"/>
            </a:pPr>
            <a:r>
              <a:rPr lang="en-US" sz="800" dirty="0"/>
              <a:t>Exchanged health related information and relevant research studies by establishing a shared electronic file with research partners. </a:t>
            </a:r>
          </a:p>
          <a:p>
            <a:r>
              <a:rPr lang="en-US" sz="800" dirty="0"/>
              <a:t> </a:t>
            </a:r>
          </a:p>
          <a:p>
            <a:r>
              <a:rPr lang="en-US" sz="800" b="1" dirty="0"/>
              <a:t>HIV/AIDS Prevention </a:t>
            </a:r>
            <a:r>
              <a:rPr lang="en-US" sz="800" b="1" dirty="0" smtClean="0"/>
              <a:t>Educator </a:t>
            </a:r>
            <a:r>
              <a:rPr lang="en-US" sz="800" dirty="0" smtClean="0"/>
              <a:t>(part time)</a:t>
            </a:r>
            <a:r>
              <a:rPr lang="en-US" sz="800" b="1" dirty="0"/>
              <a:t>	 </a:t>
            </a:r>
            <a:r>
              <a:rPr lang="en-US" sz="800" b="1" dirty="0" smtClean="0"/>
              <a:t>			</a:t>
            </a:r>
            <a:r>
              <a:rPr lang="en-US" sz="800" dirty="0" smtClean="0"/>
              <a:t>Oct</a:t>
            </a:r>
            <a:r>
              <a:rPr lang="en-US" sz="800" dirty="0"/>
              <a:t>. 2008 – Aug. 2010 </a:t>
            </a:r>
            <a:endParaRPr lang="en-US" sz="800" dirty="0" smtClean="0"/>
          </a:p>
          <a:p>
            <a:r>
              <a:rPr lang="en-US" sz="800" dirty="0" smtClean="0"/>
              <a:t>Global </a:t>
            </a:r>
            <a:r>
              <a:rPr lang="en-US" sz="800" dirty="0"/>
              <a:t>Commission to End AIDS/Informational Technology Research Project, New York, NY    </a:t>
            </a:r>
          </a:p>
          <a:p>
            <a:r>
              <a:rPr lang="en-US" sz="800" i="1" dirty="0"/>
              <a:t>Global research project that partners third world countries with emerging technology to decrease health epidemics.</a:t>
            </a:r>
            <a:endParaRPr lang="en-US" sz="800" dirty="0"/>
          </a:p>
          <a:p>
            <a:pPr marL="171450" lvl="0" indent="-171450">
              <a:buFont typeface="Arial" panose="020B0604020202020204" pitchFamily="34" charset="0"/>
              <a:buChar char="•"/>
            </a:pPr>
            <a:r>
              <a:rPr lang="en-US" sz="800" dirty="0"/>
              <a:t>Marketed global HIV/AIDS webinars/conference to international health organizations throughout Africa and Europe.</a:t>
            </a:r>
            <a:r>
              <a:rPr lang="en-US" sz="800" i="1" dirty="0"/>
              <a:t> </a:t>
            </a:r>
            <a:endParaRPr lang="en-US" sz="800" dirty="0"/>
          </a:p>
          <a:p>
            <a:pPr marL="171450" lvl="0" indent="-171450">
              <a:buFont typeface="Arial" panose="020B0604020202020204" pitchFamily="34" charset="0"/>
              <a:buChar char="•"/>
            </a:pPr>
            <a:r>
              <a:rPr lang="en-US" sz="800" dirty="0" smtClean="0"/>
              <a:t>Co-developed </a:t>
            </a:r>
            <a:r>
              <a:rPr lang="en-US" sz="800" dirty="0"/>
              <a:t>pilot webinar program to teach needle exchange and sexual health to medical personal aiding at-risk populations.</a:t>
            </a:r>
          </a:p>
          <a:p>
            <a:r>
              <a:rPr lang="en-US" sz="800" dirty="0"/>
              <a:t> </a:t>
            </a:r>
          </a:p>
          <a:p>
            <a:r>
              <a:rPr lang="en-US" sz="800" b="1" dirty="0"/>
              <a:t>Remote Student Research Intern, Global Outreach Project	</a:t>
            </a:r>
            <a:r>
              <a:rPr lang="en-US" sz="800" b="1" dirty="0" smtClean="0"/>
              <a:t>	                                         </a:t>
            </a:r>
            <a:r>
              <a:rPr lang="en-US" sz="800" dirty="0" smtClean="0"/>
              <a:t>Oct </a:t>
            </a:r>
            <a:r>
              <a:rPr lang="en-US" sz="800" dirty="0"/>
              <a:t>2017 – April 2018</a:t>
            </a:r>
          </a:p>
          <a:p>
            <a:r>
              <a:rPr lang="en-US" sz="800" dirty="0"/>
              <a:t>Maine Research Institute, Portland, ME</a:t>
            </a:r>
          </a:p>
          <a:p>
            <a:pPr marL="171450" lvl="0" indent="-171450">
              <a:buFont typeface="Arial" panose="020B0604020202020204" pitchFamily="34" charset="0"/>
              <a:buChar char="•"/>
            </a:pPr>
            <a:r>
              <a:rPr lang="en-US" sz="800" dirty="0" smtClean="0"/>
              <a:t>Conduct </a:t>
            </a:r>
            <a:r>
              <a:rPr lang="en-US" sz="800" dirty="0"/>
              <a:t>research examining rates of preterm birth in U.S. compared to Argentina.</a:t>
            </a:r>
          </a:p>
          <a:p>
            <a:pPr marL="171450" lvl="0" indent="-171450">
              <a:buFont typeface="Arial" panose="020B0604020202020204" pitchFamily="34" charset="0"/>
              <a:buChar char="•"/>
            </a:pPr>
            <a:r>
              <a:rPr lang="en-US" sz="800" dirty="0"/>
              <a:t>Investigate policies regarding drug take back programs in US and prepare policy recommendations for similar programs in Argentina.  </a:t>
            </a:r>
          </a:p>
          <a:p>
            <a:r>
              <a:rPr lang="en-US" sz="800" b="1" dirty="0"/>
              <a:t> </a:t>
            </a:r>
            <a:endParaRPr lang="en-US" sz="800" dirty="0"/>
          </a:p>
          <a:p>
            <a:r>
              <a:rPr lang="en-US" sz="800" b="1" dirty="0"/>
              <a:t>PROFESSIONAL DEVELOPMENT</a:t>
            </a:r>
          </a:p>
          <a:p>
            <a:r>
              <a:rPr lang="en-US" sz="800" b="1" dirty="0"/>
              <a:t>Computer Skills: </a:t>
            </a:r>
            <a:r>
              <a:rPr lang="en-US" sz="800" dirty="0"/>
              <a:t>Microsoft Office Suite, STATA, SAS, Go to Webinar, Blackboard, Canvas</a:t>
            </a:r>
          </a:p>
          <a:p>
            <a:r>
              <a:rPr lang="en-US" sz="800" b="1" dirty="0" smtClean="0"/>
              <a:t>Memberships</a:t>
            </a:r>
            <a:r>
              <a:rPr lang="en-US" sz="800" dirty="0"/>
              <a:t>: American Public Health Association (2013–Present); Global Health Council (2013-Present) </a:t>
            </a:r>
          </a:p>
          <a:p>
            <a:r>
              <a:rPr lang="en-US" sz="800" b="1" dirty="0"/>
              <a:t>Travel Abroad: </a:t>
            </a:r>
            <a:r>
              <a:rPr lang="en-US" sz="800" dirty="0"/>
              <a:t>Africa, Dominican Republic, Mexico, Czech Republic, Hungary, France, Spain</a:t>
            </a:r>
          </a:p>
          <a:p>
            <a:r>
              <a:rPr lang="en-US" sz="800" b="1" dirty="0"/>
              <a:t>Volunteer: </a:t>
            </a:r>
            <a:r>
              <a:rPr lang="en-US" sz="800" dirty="0"/>
              <a:t>Manhattan Refugee Support Network (2013-Present); Grief Counselor</a:t>
            </a:r>
            <a:r>
              <a:rPr lang="en-US" sz="800" b="1" dirty="0"/>
              <a:t>, </a:t>
            </a:r>
            <a:r>
              <a:rPr lang="en-US" sz="800" dirty="0"/>
              <a:t>Center for Youth and Young Adults (2008–2012) </a:t>
            </a:r>
          </a:p>
          <a:p>
            <a:r>
              <a:rPr lang="en-US" sz="800" dirty="0"/>
              <a:t> </a:t>
            </a:r>
          </a:p>
          <a:p>
            <a:r>
              <a:rPr lang="en-US" sz="800" b="1" dirty="0" smtClean="0">
                <a:solidFill>
                  <a:srgbClr val="FF0000"/>
                </a:solidFill>
              </a:rPr>
              <a:t>PROFESSIONAL </a:t>
            </a:r>
            <a:r>
              <a:rPr lang="en-US" sz="800" b="1" dirty="0">
                <a:solidFill>
                  <a:srgbClr val="FF0000"/>
                </a:solidFill>
              </a:rPr>
              <a:t>EXPERIENCE</a:t>
            </a:r>
            <a:endParaRPr lang="en-US" sz="800" dirty="0">
              <a:solidFill>
                <a:srgbClr val="FF0000"/>
              </a:solidFill>
            </a:endParaRPr>
          </a:p>
          <a:p>
            <a:r>
              <a:rPr lang="en-US" sz="800" b="1" dirty="0" smtClean="0"/>
              <a:t>Supervisor, Client Relations and Service</a:t>
            </a:r>
            <a:r>
              <a:rPr lang="en-US" sz="800" b="1" dirty="0"/>
              <a:t>			  </a:t>
            </a:r>
            <a:r>
              <a:rPr lang="en-US" sz="800" dirty="0"/>
              <a:t>                     </a:t>
            </a:r>
            <a:r>
              <a:rPr lang="en-US" sz="800" dirty="0" smtClean="0"/>
              <a:t>           </a:t>
            </a:r>
            <a:r>
              <a:rPr lang="en-US" sz="800" dirty="0"/>
              <a:t>Sept. 2005 – June 2008</a:t>
            </a:r>
          </a:p>
          <a:p>
            <a:r>
              <a:rPr lang="en-US" sz="800" dirty="0"/>
              <a:t> </a:t>
            </a:r>
            <a:r>
              <a:rPr lang="en-US" sz="800" dirty="0" smtClean="0"/>
              <a:t>Rye Community Bank, </a:t>
            </a:r>
            <a:r>
              <a:rPr lang="en-US" sz="800" dirty="0"/>
              <a:t>Portchester, NY</a:t>
            </a:r>
          </a:p>
          <a:p>
            <a:pPr marL="171450" lvl="0" indent="-171450">
              <a:buFont typeface="Arial" panose="020B0604020202020204" pitchFamily="34" charset="0"/>
              <a:buChar char="•"/>
            </a:pPr>
            <a:r>
              <a:rPr lang="en-US" sz="800" dirty="0" smtClean="0"/>
              <a:t>Managed client relationships, solved conflict thru creative solutions, trained staff in customer experience.</a:t>
            </a:r>
            <a:endParaRPr lang="en-US" sz="800" dirty="0"/>
          </a:p>
          <a:p>
            <a:r>
              <a:rPr lang="en-US" sz="800" dirty="0"/>
              <a:t> </a:t>
            </a:r>
            <a:endParaRPr lang="en-US" sz="800" dirty="0" smtClean="0"/>
          </a:p>
          <a:p>
            <a:r>
              <a:rPr lang="en-US" sz="800" b="1" dirty="0" smtClean="0"/>
              <a:t>Teller    </a:t>
            </a:r>
            <a:r>
              <a:rPr lang="en-US" sz="800" b="1" dirty="0"/>
              <a:t>			</a:t>
            </a:r>
            <a:r>
              <a:rPr lang="en-US" sz="800" dirty="0"/>
              <a:t>   </a:t>
            </a:r>
            <a:r>
              <a:rPr lang="en-US" sz="800" dirty="0" smtClean="0"/>
              <a:t>                                                                          Sept</a:t>
            </a:r>
            <a:r>
              <a:rPr lang="en-US" sz="800" b="1" dirty="0"/>
              <a:t>. </a:t>
            </a:r>
            <a:r>
              <a:rPr lang="en-US" sz="800" dirty="0"/>
              <a:t>2004 – May 2005</a:t>
            </a:r>
            <a:r>
              <a:rPr lang="en-US" sz="800" b="1" dirty="0"/>
              <a:t> </a:t>
            </a:r>
            <a:endParaRPr lang="en-US" sz="800" b="1" dirty="0" smtClean="0"/>
          </a:p>
          <a:p>
            <a:pPr marL="171450" lvl="0" indent="-171450">
              <a:buFont typeface="Arial" panose="020B0604020202020204" pitchFamily="34" charset="0"/>
              <a:buChar char="•"/>
            </a:pPr>
            <a:r>
              <a:rPr lang="en-US" sz="800" dirty="0" smtClean="0"/>
              <a:t>Managed all financial transactions, educated clients on savings and loan programs, exhibited profession demeanor. </a:t>
            </a:r>
            <a:endParaRPr lang="en-US" sz="800" dirty="0"/>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Oval 4"/>
          <p:cNvSpPr/>
          <p:nvPr/>
        </p:nvSpPr>
        <p:spPr>
          <a:xfrm>
            <a:off x="1680754" y="4693920"/>
            <a:ext cx="6122125" cy="12166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7695" y="3635801"/>
            <a:ext cx="1496290" cy="1107996"/>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Other Professional experience that shows transferable skills and professionalism is included at bottom.</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7611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19" y="1114426"/>
            <a:ext cx="9303069" cy="671512"/>
          </a:xfrm>
        </p:spPr>
        <p:txBody>
          <a:bodyPr>
            <a:normAutofit/>
          </a:bodyPr>
          <a:lstStyle/>
          <a:p>
            <a:r>
              <a:rPr lang="en-US" sz="2800" b="1" dirty="0" smtClean="0">
                <a:latin typeface="Arial" panose="020B0604020202020204" pitchFamily="34" charset="0"/>
                <a:cs typeface="Arial" panose="020B0604020202020204" pitchFamily="34" charset="0"/>
              </a:rPr>
              <a:t>Are you new to the professional world?</a:t>
            </a:r>
            <a:endParaRPr lang="en-US" sz="2800" b="1" dirty="0">
              <a:latin typeface="Arial" panose="020B0604020202020204" pitchFamily="34" charset="0"/>
              <a:cs typeface="Arial" panose="020B0604020202020204" pitchFamily="34" charset="0"/>
            </a:endParaRPr>
          </a:p>
        </p:txBody>
      </p:sp>
      <p:sp>
        <p:nvSpPr>
          <p:cNvPr id="3" name="Rectangle 2"/>
          <p:cNvSpPr/>
          <p:nvPr/>
        </p:nvSpPr>
        <p:spPr>
          <a:xfrm>
            <a:off x="1532709" y="2229395"/>
            <a:ext cx="6321223" cy="2862322"/>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Lots of ways to showcase your growing PH expertise in the </a:t>
            </a:r>
            <a:r>
              <a:rPr lang="en-US" sz="2000" dirty="0" smtClean="0">
                <a:latin typeface="Arial" panose="020B0604020202020204" pitchFamily="34" charset="0"/>
                <a:cs typeface="Arial" panose="020B0604020202020204" pitchFamily="34" charset="0"/>
              </a:rPr>
              <a:t>Hybrid </a:t>
            </a:r>
            <a:r>
              <a:rPr lang="en-US" sz="2000" dirty="0" smtClean="0">
                <a:latin typeface="Arial" panose="020B0604020202020204" pitchFamily="34" charset="0"/>
                <a:cs typeface="Arial" panose="020B0604020202020204" pitchFamily="34" charset="0"/>
              </a:rPr>
              <a:t>format: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ourse work – shows growing knowledge</a:t>
            </a:r>
          </a:p>
          <a:p>
            <a:r>
              <a:rPr lang="en-US" sz="2000" dirty="0" smtClean="0">
                <a:latin typeface="Arial" panose="020B0604020202020204" pitchFamily="34" charset="0"/>
                <a:cs typeface="Arial" panose="020B0604020202020204" pitchFamily="34" charset="0"/>
              </a:rPr>
              <a:t>Research projects – illustrates your abilities</a:t>
            </a:r>
          </a:p>
          <a:p>
            <a:r>
              <a:rPr lang="en-US" sz="2000" dirty="0" smtClean="0">
                <a:latin typeface="Arial" panose="020B0604020202020204" pitchFamily="34" charset="0"/>
                <a:cs typeface="Arial" panose="020B0604020202020204" pitchFamily="34" charset="0"/>
              </a:rPr>
              <a:t>Volunteering – showcases skills and experience</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Go to the Hybrid Resume </a:t>
            </a:r>
            <a:r>
              <a:rPr lang="en-US" sz="2000" dirty="0" err="1" smtClean="0">
                <a:latin typeface="Arial" panose="020B0604020202020204" pitchFamily="34" charset="0"/>
                <a:cs typeface="Arial" panose="020B0604020202020204" pitchFamily="34" charset="0"/>
              </a:rPr>
              <a:t>Powerpoint</a:t>
            </a:r>
            <a:r>
              <a:rPr lang="en-US" sz="2000" dirty="0" smtClean="0">
                <a:latin typeface="Arial" panose="020B0604020202020204" pitchFamily="34" charset="0"/>
                <a:cs typeface="Arial" panose="020B0604020202020204" pitchFamily="34" charset="0"/>
              </a:rPr>
              <a:t> for more information!</a:t>
            </a:r>
            <a:endParaRPr lang="en-US" sz="2000" dirty="0"/>
          </a:p>
        </p:txBody>
      </p:sp>
    </p:spTree>
    <p:extLst>
      <p:ext uri="{BB962C8B-B14F-4D97-AF65-F5344CB8AC3E}">
        <p14:creationId xmlns:p14="http://schemas.microsoft.com/office/powerpoint/2010/main" val="41548676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874" y="1114427"/>
            <a:ext cx="9170125" cy="714374"/>
          </a:xfrm>
        </p:spPr>
        <p:txBody>
          <a:bodyPr>
            <a:normAutofit/>
          </a:bodyPr>
          <a:lstStyle/>
          <a:p>
            <a:pPr algn="l"/>
            <a:r>
              <a:rPr lang="en-US" sz="4400" b="1" dirty="0" smtClean="0">
                <a:latin typeface="Arial" panose="020B0604020202020204" pitchFamily="34" charset="0"/>
                <a:cs typeface="Arial" panose="020B0604020202020204" pitchFamily="34" charset="0"/>
              </a:rPr>
              <a:t>SNAPSHOT OF A RESUME</a:t>
            </a:r>
            <a:endParaRPr lang="en-US" sz="4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59130" y="1907177"/>
            <a:ext cx="8908869" cy="3836398"/>
          </a:xfrm>
        </p:spPr>
        <p:txBody>
          <a:bodyPr>
            <a:normAutofit fontScale="40000" lnSpcReduction="20000"/>
          </a:bodyPr>
          <a:lstStyle/>
          <a:p>
            <a:endParaRPr lang="en-US" dirty="0"/>
          </a:p>
          <a:p>
            <a:pPr algn="l"/>
            <a:r>
              <a:rPr lang="en-US" sz="5600" dirty="0" smtClean="0">
                <a:latin typeface="Arial" panose="020B0604020202020204" pitchFamily="34" charset="0"/>
                <a:cs typeface="Arial" panose="020B0604020202020204" pitchFamily="34" charset="0"/>
              </a:rPr>
              <a:t>Summary </a:t>
            </a:r>
            <a:r>
              <a:rPr lang="en-US" sz="5600" dirty="0">
                <a:latin typeface="Arial" panose="020B0604020202020204" pitchFamily="34" charset="0"/>
                <a:cs typeface="Arial" panose="020B0604020202020204" pitchFamily="34" charset="0"/>
              </a:rPr>
              <a:t>of </a:t>
            </a:r>
            <a:r>
              <a:rPr lang="en-US" sz="5600" dirty="0" smtClean="0">
                <a:latin typeface="Arial" panose="020B0604020202020204" pitchFamily="34" charset="0"/>
                <a:cs typeface="Arial" panose="020B0604020202020204" pitchFamily="34" charset="0"/>
              </a:rPr>
              <a:t>your professional experiences </a:t>
            </a:r>
            <a:r>
              <a:rPr lang="en-US" sz="5600" dirty="0">
                <a:latin typeface="Arial" panose="020B0604020202020204" pitchFamily="34" charset="0"/>
                <a:cs typeface="Arial" panose="020B0604020202020204" pitchFamily="34" charset="0"/>
              </a:rPr>
              <a:t>and education</a:t>
            </a:r>
          </a:p>
          <a:p>
            <a:pPr algn="l"/>
            <a:endParaRPr lang="en-US" sz="5600" dirty="0" smtClean="0">
              <a:latin typeface="Arial" panose="020B0604020202020204" pitchFamily="34" charset="0"/>
              <a:cs typeface="Arial" panose="020B0604020202020204" pitchFamily="34" charset="0"/>
            </a:endParaRPr>
          </a:p>
          <a:p>
            <a:pPr algn="l"/>
            <a:r>
              <a:rPr lang="en-US" sz="5600" dirty="0" smtClean="0">
                <a:latin typeface="Arial" panose="020B0604020202020204" pitchFamily="34" charset="0"/>
                <a:cs typeface="Arial" panose="020B0604020202020204" pitchFamily="34" charset="0"/>
              </a:rPr>
              <a:t>1-2 </a:t>
            </a:r>
            <a:r>
              <a:rPr lang="en-US" sz="5600" dirty="0">
                <a:latin typeface="Arial" panose="020B0604020202020204" pitchFamily="34" charset="0"/>
                <a:cs typeface="Arial" panose="020B0604020202020204" pitchFamily="34" charset="0"/>
              </a:rPr>
              <a:t>pages</a:t>
            </a:r>
          </a:p>
          <a:p>
            <a:pPr algn="l"/>
            <a:endParaRPr lang="en-US" sz="5600" dirty="0" smtClean="0">
              <a:latin typeface="Arial" panose="020B0604020202020204" pitchFamily="34" charset="0"/>
              <a:cs typeface="Arial" panose="020B0604020202020204" pitchFamily="34" charset="0"/>
            </a:endParaRPr>
          </a:p>
          <a:p>
            <a:pPr algn="l"/>
            <a:r>
              <a:rPr lang="en-US" sz="5600" dirty="0" smtClean="0">
                <a:latin typeface="Arial" panose="020B0604020202020204" pitchFamily="34" charset="0"/>
                <a:cs typeface="Arial" panose="020B0604020202020204" pitchFamily="34" charset="0"/>
              </a:rPr>
              <a:t>Strong </a:t>
            </a:r>
            <a:r>
              <a:rPr lang="en-US" sz="5600" dirty="0">
                <a:latin typeface="Arial" panose="020B0604020202020204" pitchFamily="34" charset="0"/>
                <a:cs typeface="Arial" panose="020B0604020202020204" pitchFamily="34" charset="0"/>
              </a:rPr>
              <a:t>emphasis </a:t>
            </a:r>
            <a:r>
              <a:rPr lang="en-US" sz="5600" dirty="0" smtClean="0">
                <a:latin typeface="Arial" panose="020B0604020202020204" pitchFamily="34" charset="0"/>
                <a:cs typeface="Arial" panose="020B0604020202020204" pitchFamily="34" charset="0"/>
              </a:rPr>
              <a:t>on action verbs </a:t>
            </a:r>
            <a:r>
              <a:rPr lang="en-US" sz="5600" dirty="0">
                <a:latin typeface="Arial" panose="020B0604020202020204" pitchFamily="34" charset="0"/>
                <a:cs typeface="Arial" panose="020B0604020202020204" pitchFamily="34" charset="0"/>
              </a:rPr>
              <a:t>and results achieved</a:t>
            </a:r>
          </a:p>
          <a:p>
            <a:pPr algn="l"/>
            <a:endParaRPr lang="en-US" sz="5600" dirty="0" smtClean="0">
              <a:latin typeface="Arial" panose="020B0604020202020204" pitchFamily="34" charset="0"/>
              <a:cs typeface="Arial" panose="020B0604020202020204" pitchFamily="34" charset="0"/>
            </a:endParaRPr>
          </a:p>
          <a:p>
            <a:pPr algn="l"/>
            <a:r>
              <a:rPr lang="en-US" sz="5600" dirty="0" smtClean="0">
                <a:solidFill>
                  <a:schemeClr val="accent2"/>
                </a:solidFill>
                <a:latin typeface="Arial" panose="020B0604020202020204" pitchFamily="34" charset="0"/>
                <a:cs typeface="Arial" panose="020B0604020202020204" pitchFamily="34" charset="0"/>
              </a:rPr>
              <a:t>Must </a:t>
            </a:r>
            <a:r>
              <a:rPr lang="en-US" sz="5600" dirty="0">
                <a:solidFill>
                  <a:schemeClr val="accent2"/>
                </a:solidFill>
                <a:latin typeface="Arial" panose="020B0604020202020204" pitchFamily="34" charset="0"/>
                <a:cs typeface="Arial" panose="020B0604020202020204" pitchFamily="34" charset="0"/>
              </a:rPr>
              <a:t>be tailored to a specific </a:t>
            </a:r>
            <a:r>
              <a:rPr lang="en-US" sz="5600" dirty="0" smtClean="0">
                <a:solidFill>
                  <a:schemeClr val="accent2"/>
                </a:solidFill>
                <a:latin typeface="Arial" panose="020B0604020202020204" pitchFamily="34" charset="0"/>
                <a:cs typeface="Arial" panose="020B0604020202020204" pitchFamily="34" charset="0"/>
              </a:rPr>
              <a:t>job/internship</a:t>
            </a:r>
            <a:r>
              <a:rPr lang="en-US" sz="5600" dirty="0">
                <a:solidFill>
                  <a:schemeClr val="accent2"/>
                </a:solidFill>
                <a:latin typeface="Arial" panose="020B0604020202020204" pitchFamily="34" charset="0"/>
                <a:cs typeface="Arial" panose="020B0604020202020204" pitchFamily="34" charset="0"/>
              </a:rPr>
              <a:t> </a:t>
            </a:r>
            <a:r>
              <a:rPr lang="en-US" sz="5600" dirty="0" smtClean="0">
                <a:solidFill>
                  <a:schemeClr val="accent2"/>
                </a:solidFill>
                <a:latin typeface="Arial" panose="020B0604020202020204" pitchFamily="34" charset="0"/>
                <a:cs typeface="Arial" panose="020B0604020202020204" pitchFamily="34" charset="0"/>
              </a:rPr>
              <a:t> - NOT </a:t>
            </a:r>
            <a:r>
              <a:rPr lang="en-US" sz="5600" dirty="0">
                <a:solidFill>
                  <a:schemeClr val="accent2"/>
                </a:solidFill>
                <a:latin typeface="Arial" panose="020B0604020202020204" pitchFamily="34" charset="0"/>
                <a:cs typeface="Arial" panose="020B0604020202020204" pitchFamily="34" charset="0"/>
              </a:rPr>
              <a:t>“one size fits all</a:t>
            </a:r>
            <a:r>
              <a:rPr lang="en-US" sz="5600" dirty="0" smtClean="0">
                <a:solidFill>
                  <a:schemeClr val="accent2"/>
                </a:solidFill>
                <a:latin typeface="Arial" panose="020B0604020202020204" pitchFamily="34" charset="0"/>
                <a:cs typeface="Arial" panose="020B0604020202020204" pitchFamily="34" charset="0"/>
              </a:rPr>
              <a:t>”</a:t>
            </a:r>
          </a:p>
          <a:p>
            <a:pPr algn="l"/>
            <a:endParaRPr lang="en-US" sz="5600" dirty="0" smtClean="0">
              <a:latin typeface="Arial" panose="020B0604020202020204" pitchFamily="34" charset="0"/>
              <a:cs typeface="Arial" panose="020B0604020202020204" pitchFamily="34" charset="0"/>
            </a:endParaRPr>
          </a:p>
          <a:p>
            <a:pPr algn="l"/>
            <a:r>
              <a:rPr lang="en-US" sz="5600" dirty="0" smtClean="0">
                <a:latin typeface="Arial" panose="020B0604020202020204" pitchFamily="34" charset="0"/>
                <a:cs typeface="Arial" panose="020B0604020202020204" pitchFamily="34" charset="0"/>
              </a:rPr>
              <a:t>Start with a core resume, then tweak for each position applied</a:t>
            </a:r>
            <a:endParaRPr lang="en-US" sz="5600" dirty="0">
              <a:latin typeface="Arial" panose="020B0604020202020204" pitchFamily="34" charset="0"/>
              <a:cs typeface="Arial" panose="020B0604020202020204" pitchFamily="34" charset="0"/>
            </a:endParaRPr>
          </a:p>
          <a:p>
            <a:endParaRPr lang="en-US" sz="5600" dirty="0"/>
          </a:p>
          <a:p>
            <a:endParaRPr lang="en-US" sz="5600" dirty="0">
              <a:solidFill>
                <a:schemeClr val="accent3"/>
              </a:solidFill>
            </a:endParaRPr>
          </a:p>
        </p:txBody>
      </p:sp>
    </p:spTree>
    <p:extLst>
      <p:ext uri="{BB962C8B-B14F-4D97-AF65-F5344CB8AC3E}">
        <p14:creationId xmlns:p14="http://schemas.microsoft.com/office/powerpoint/2010/main" val="2457792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791" y="953438"/>
            <a:ext cx="9201150" cy="888207"/>
          </a:xfrm>
        </p:spPr>
        <p:txBody>
          <a:bodyPr>
            <a:normAutofit/>
          </a:bodyPr>
          <a:lstStyle/>
          <a:p>
            <a:r>
              <a:rPr lang="en-US" sz="4000" dirty="0" smtClean="0">
                <a:latin typeface="Arial" panose="020B0604020202020204" pitchFamily="34" charset="0"/>
                <a:cs typeface="Arial" panose="020B0604020202020204" pitchFamily="34" charset="0"/>
              </a:rPr>
              <a:t>Thank you for inspiration and tips: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20982" y="2019994"/>
            <a:ext cx="9023206" cy="3737870"/>
          </a:xfrm>
        </p:spPr>
        <p:txBody>
          <a:bodyPr>
            <a:normAutofit/>
          </a:bodyPr>
          <a:lstStyle/>
          <a:p>
            <a:pPr marL="0" indent="0">
              <a:buNone/>
            </a:pPr>
            <a:r>
              <a:rPr lang="en-US" sz="2400" u="sng" dirty="0" smtClean="0">
                <a:latin typeface="Arial" panose="020B0604020202020204" pitchFamily="34" charset="0"/>
                <a:cs typeface="Arial" panose="020B0604020202020204" pitchFamily="34" charset="0"/>
              </a:rPr>
              <a:t>References:</a:t>
            </a:r>
          </a:p>
          <a:p>
            <a:pPr marL="0" indent="0">
              <a:buNone/>
            </a:pPr>
            <a:r>
              <a:rPr lang="en-US" sz="2400">
                <a:latin typeface="Arial" panose="020B0604020202020204" pitchFamily="34" charset="0"/>
                <a:cs typeface="Arial" panose="020B0604020202020204" pitchFamily="34" charset="0"/>
              </a:rPr>
              <a:t>Resume </a:t>
            </a:r>
            <a:r>
              <a:rPr lang="en-US" sz="2400" smtClean="0">
                <a:latin typeface="Arial" panose="020B0604020202020204" pitchFamily="34" charset="0"/>
                <a:cs typeface="Arial" panose="020B0604020202020204" pitchFamily="34" charset="0"/>
              </a:rPr>
              <a:t>Now.com</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What Color is Your Parachute (author: Richard N. </a:t>
            </a:r>
            <a:r>
              <a:rPr lang="en-US" sz="2400" dirty="0" err="1" smtClean="0">
                <a:latin typeface="Arial" panose="020B0604020202020204" pitchFamily="34" charset="0"/>
                <a:cs typeface="Arial" panose="020B0604020202020204" pitchFamily="34" charset="0"/>
              </a:rPr>
              <a:t>Bolles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Johns Hopkins University</a:t>
            </a:r>
          </a:p>
          <a:p>
            <a:pPr marL="0" indent="0">
              <a:buNone/>
            </a:pPr>
            <a:r>
              <a:rPr lang="en-US" sz="2400" dirty="0" err="1" smtClean="0">
                <a:latin typeface="Arial" panose="020B0604020202020204" pitchFamily="34" charset="0"/>
                <a:cs typeface="Arial" panose="020B0604020202020204" pitchFamily="34" charset="0"/>
              </a:rPr>
              <a:t>LinkedIn.Com</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APHA</a:t>
            </a:r>
          </a:p>
          <a:p>
            <a:pPr marL="0" indent="0">
              <a:buNone/>
            </a:pPr>
            <a:endParaRPr lang="en-US" dirty="0"/>
          </a:p>
        </p:txBody>
      </p:sp>
    </p:spTree>
    <p:extLst>
      <p:ext uri="{BB962C8B-B14F-4D97-AF65-F5344CB8AC3E}">
        <p14:creationId xmlns:p14="http://schemas.microsoft.com/office/powerpoint/2010/main" val="8947575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Most important?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43037" y="2049464"/>
            <a:ext cx="7679921" cy="2012603"/>
          </a:xfrm>
        </p:spPr>
        <p:txBody>
          <a:bodyPr/>
          <a:lstStyle/>
          <a:p>
            <a:r>
              <a:rPr lang="en-US" dirty="0" smtClean="0">
                <a:latin typeface="Arial" panose="020B0604020202020204" pitchFamily="34" charset="0"/>
                <a:cs typeface="Arial" panose="020B0604020202020204" pitchFamily="34" charset="0"/>
              </a:rPr>
              <a:t>Relevant experience</a:t>
            </a:r>
          </a:p>
          <a:p>
            <a:r>
              <a:rPr lang="en-US" dirty="0" smtClean="0">
                <a:latin typeface="Arial" panose="020B0604020202020204" pitchFamily="34" charset="0"/>
                <a:cs typeface="Arial" panose="020B0604020202020204" pitchFamily="34" charset="0"/>
              </a:rPr>
              <a:t>Clarity – easy to read</a:t>
            </a:r>
          </a:p>
          <a:p>
            <a:r>
              <a:rPr lang="en-US" dirty="0" smtClean="0">
                <a:latin typeface="Arial" panose="020B0604020202020204" pitchFamily="34" charset="0"/>
                <a:cs typeface="Arial" panose="020B0604020202020204" pitchFamily="34" charset="0"/>
              </a:rPr>
              <a:t>Standard format  – an Outline</a:t>
            </a:r>
          </a:p>
          <a:p>
            <a:endParaRPr lang="en-US" dirty="0"/>
          </a:p>
        </p:txBody>
      </p:sp>
    </p:spTree>
    <p:extLst>
      <p:ext uri="{BB962C8B-B14F-4D97-AF65-F5344CB8AC3E}">
        <p14:creationId xmlns:p14="http://schemas.microsoft.com/office/powerpoint/2010/main" val="12680932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417" y="1010196"/>
            <a:ext cx="8316685" cy="1053736"/>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400" b="1" dirty="0" smtClean="0">
                <a:latin typeface="Arial" panose="020B0604020202020204" pitchFamily="34" charset="0"/>
                <a:cs typeface="Arial" panose="020B0604020202020204" pitchFamily="34" charset="0"/>
              </a:rPr>
              <a:t>RESUME FORMAT</a:t>
            </a:r>
            <a:endParaRPr lang="en-US" sz="4400" dirty="0"/>
          </a:p>
        </p:txBody>
      </p:sp>
      <p:sp>
        <p:nvSpPr>
          <p:cNvPr id="4" name="Text Placeholder 3"/>
          <p:cNvSpPr>
            <a:spLocks noGrp="1"/>
          </p:cNvSpPr>
          <p:nvPr>
            <p:ph type="body" sz="half" idx="2"/>
          </p:nvPr>
        </p:nvSpPr>
        <p:spPr>
          <a:xfrm>
            <a:off x="1672046" y="1924594"/>
            <a:ext cx="9413964" cy="3683728"/>
          </a:xfrm>
        </p:spPr>
        <p:txBody>
          <a:bodyPr/>
          <a:lstStyle/>
          <a:p>
            <a:endParaRPr lang="en-US"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What one is right for you?</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1) Chronological format </a:t>
            </a:r>
          </a:p>
          <a:p>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2) Hybrid format</a:t>
            </a:r>
          </a:p>
          <a:p>
            <a:endParaRPr lang="en-US" b="1" dirty="0" smtClean="0"/>
          </a:p>
          <a:p>
            <a:pPr lvl="0"/>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6578615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102" y="1233296"/>
            <a:ext cx="8097784" cy="778384"/>
          </a:xfrm>
        </p:spPr>
        <p:txBody>
          <a:bodyPr>
            <a:normAutofit fontScale="90000"/>
          </a:bodyPr>
          <a:lstStyle/>
          <a:p>
            <a:r>
              <a:rPr lang="en-US" sz="4400" b="1" dirty="0"/>
              <a:t/>
            </a:r>
            <a:br>
              <a:rPr lang="en-US" sz="4400" b="1" dirty="0"/>
            </a:br>
            <a:r>
              <a:rPr lang="en-US" sz="4400" b="1" dirty="0">
                <a:latin typeface="Arial" panose="020B0604020202020204" pitchFamily="34" charset="0"/>
                <a:cs typeface="Arial" panose="020B0604020202020204" pitchFamily="34" charset="0"/>
              </a:rPr>
              <a:t>Resume Format </a:t>
            </a:r>
            <a:r>
              <a:rPr lang="en-US" sz="4400" b="1" dirty="0" smtClean="0">
                <a:latin typeface="Arial" panose="020B0604020202020204" pitchFamily="34" charset="0"/>
                <a:cs typeface="Arial" panose="020B0604020202020204" pitchFamily="34" charset="0"/>
              </a:rPr>
              <a:t># 1- </a:t>
            </a:r>
            <a:r>
              <a:rPr lang="en-US" sz="4400" b="1" dirty="0">
                <a:latin typeface="Arial" panose="020B0604020202020204" pitchFamily="34" charset="0"/>
                <a:cs typeface="Arial" panose="020B0604020202020204" pitchFamily="34" charset="0"/>
              </a:rPr>
              <a:t>Chronological</a:t>
            </a:r>
          </a:p>
        </p:txBody>
      </p:sp>
      <p:sp>
        <p:nvSpPr>
          <p:cNvPr id="4" name="Text Placeholder 3"/>
          <p:cNvSpPr>
            <a:spLocks noGrp="1"/>
          </p:cNvSpPr>
          <p:nvPr>
            <p:ph type="body" sz="half" idx="2"/>
          </p:nvPr>
        </p:nvSpPr>
        <p:spPr>
          <a:xfrm>
            <a:off x="1540238" y="1802675"/>
            <a:ext cx="10246223" cy="3805647"/>
          </a:xfrm>
        </p:spPr>
        <p:txBody>
          <a:bodyPr>
            <a:normAutofit/>
          </a:bodyPr>
          <a:lstStyle/>
          <a:p>
            <a:endParaRPr lang="en-US" dirty="0" smtClean="0"/>
          </a:p>
          <a:p>
            <a:r>
              <a:rPr lang="en-US" sz="2400" dirty="0" smtClean="0">
                <a:latin typeface="Arial" panose="020B0604020202020204" pitchFamily="34" charset="0"/>
                <a:cs typeface="Arial" panose="020B0604020202020204" pitchFamily="34" charset="0"/>
              </a:rPr>
              <a:t>Who should select the chronological template?</a:t>
            </a:r>
            <a:endParaRPr lang="en-US" sz="24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Anyone who has been working in public health and has recent </a:t>
            </a:r>
          </a:p>
          <a:p>
            <a:pPr lvl="0"/>
            <a:r>
              <a:rPr lang="en-US" sz="2400" dirty="0" smtClean="0">
                <a:latin typeface="Arial" panose="020B0604020202020204" pitchFamily="34" charset="0"/>
                <a:cs typeface="Arial" panose="020B0604020202020204" pitchFamily="34" charset="0"/>
              </a:rPr>
              <a:t>jobs in the field.</a:t>
            </a:r>
          </a:p>
          <a:p>
            <a:pPr lvl="0"/>
            <a:endParaRPr lang="en-US" sz="2400" dirty="0">
              <a:latin typeface="Arial" panose="020B0604020202020204" pitchFamily="34" charset="0"/>
              <a:cs typeface="Arial" panose="020B0604020202020204" pitchFamily="34" charset="0"/>
            </a:endParaRP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5449519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788" y="1233296"/>
            <a:ext cx="8665029" cy="482293"/>
          </a:xfrm>
        </p:spPr>
        <p:txBody>
          <a:bodyPr>
            <a:normAutofit fontScale="90000"/>
          </a:bodyPr>
          <a:lstStyle/>
          <a:p>
            <a:r>
              <a:rPr lang="en-US" sz="4400" b="1" dirty="0"/>
              <a:t/>
            </a:r>
            <a:br>
              <a:rPr lang="en-US" sz="4400" b="1" dirty="0"/>
            </a:br>
            <a:r>
              <a:rPr lang="en-US" sz="4400" b="1" dirty="0">
                <a:latin typeface="Arial" panose="020B0604020202020204" pitchFamily="34" charset="0"/>
                <a:cs typeface="Arial" panose="020B0604020202020204" pitchFamily="34" charset="0"/>
              </a:rPr>
              <a:t>Resume Format - Chronological</a:t>
            </a:r>
          </a:p>
        </p:txBody>
      </p:sp>
      <p:sp>
        <p:nvSpPr>
          <p:cNvPr id="4" name="Text Placeholder 3"/>
          <p:cNvSpPr>
            <a:spLocks noGrp="1"/>
          </p:cNvSpPr>
          <p:nvPr>
            <p:ph type="body" sz="half" idx="2"/>
          </p:nvPr>
        </p:nvSpPr>
        <p:spPr>
          <a:xfrm>
            <a:off x="1410788" y="1915886"/>
            <a:ext cx="9797141" cy="3805647"/>
          </a:xfrm>
        </p:spPr>
        <p:txBody>
          <a:bodyPr>
            <a:normAutofit lnSpcReduction="10000"/>
          </a:bodyPr>
          <a:lstStyle/>
          <a:p>
            <a:endParaRPr lang="en-US" dirty="0" smtClean="0"/>
          </a:p>
          <a:p>
            <a:r>
              <a:rPr lang="en-US" sz="2400" dirty="0" smtClean="0">
                <a:latin typeface="Arial" panose="020B0604020202020204" pitchFamily="34" charset="0"/>
                <a:cs typeface="Arial" panose="020B0604020202020204" pitchFamily="34" charset="0"/>
              </a:rPr>
              <a:t>Why select the chronological template?</a:t>
            </a:r>
            <a:endParaRPr lang="en-US" sz="24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Most common style – and recruiters like this format!</a:t>
            </a:r>
          </a:p>
          <a:p>
            <a:r>
              <a:rPr lang="en-US" sz="2400" dirty="0" smtClean="0">
                <a:latin typeface="Arial" panose="020B0604020202020204" pitchFamily="34" charset="0"/>
                <a:cs typeface="Arial" panose="020B0604020202020204" pitchFamily="34" charset="0"/>
              </a:rPr>
              <a:t>Easy to follow and easy to read.</a:t>
            </a:r>
          </a:p>
          <a:p>
            <a:r>
              <a:rPr lang="en-US" sz="2400" dirty="0" smtClean="0">
                <a:latin typeface="Arial" panose="020B0604020202020204" pitchFamily="34" charset="0"/>
                <a:cs typeface="Arial" panose="020B0604020202020204" pitchFamily="34" charset="0"/>
              </a:rPr>
              <a:t>Accounts for all time – no gaps between jobs.</a:t>
            </a:r>
          </a:p>
          <a:p>
            <a:r>
              <a:rPr lang="en-US" sz="2400" dirty="0" smtClean="0">
                <a:latin typeface="Arial" panose="020B0604020202020204" pitchFamily="34" charset="0"/>
                <a:cs typeface="Arial" panose="020B0604020202020204" pitchFamily="34" charset="0"/>
              </a:rPr>
              <a:t>It is reverse order (present job to past job)</a:t>
            </a:r>
          </a:p>
          <a:p>
            <a:r>
              <a:rPr lang="en-US" sz="2400" dirty="0" smtClean="0">
                <a:latin typeface="Arial" panose="020B0604020202020204" pitchFamily="34" charset="0"/>
                <a:cs typeface="Arial" panose="020B0604020202020204" pitchFamily="34" charset="0"/>
              </a:rPr>
              <a:t>Focuses on job titles, organization names, accomplishment statements.</a:t>
            </a:r>
          </a:p>
          <a:p>
            <a:pPr lvl="0"/>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34171066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6709" y="-6521288"/>
            <a:ext cx="6156960" cy="12883912"/>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Amy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 Smith</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9 Main St.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ME 04107</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207-999-9999; Email</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PROFILE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leader with expertise managing high growth programs, utilizing technology to increase reach of service, and strong facilitation skills to promote positive change thru evidence based research.   Master of Public Health candidate focusing on administration and public health policy.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EDUCATION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Candidate, Master of Public Health (MPH</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Expected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May 2020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Portland,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Concentration: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Administration, Public Health Policy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Bachelor of Public Health</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May 2013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Awards: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Dean’s Leadership Council appointee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EXPERIENCE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Director,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Tobacco Cessation Project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2018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current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Tobacco Free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Organization,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Develop strategic plan, five year plan, census trends, and present to upper management.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Exceed program enrollment goals by 20%, manage expenses and deliver services under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Utilize evidence based treatment to design three treatment options for consumers, increasing success rate.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Adopt new technological platform to increase counselors reach and communications to remote clients.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Senior Program Manager</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Tobacco Cessation Project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2016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2018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Grew enrollment in tobacco cessation service by creating partnerships with community agencies, hospitals, schools, community programs.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Acted as Project Manager to rollout new communication technology for clients on time and within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to Director based on relationship building skills and leadership ability.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Manager,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Pediatric Vaccination Literacy,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2013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- 2016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Vaccination for America Foundation, Boston,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Conducted research examining risk factors for noncompliance with childhood vaccinations.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informed decision making thru evidence based research and created “Change of Mindset” presentations for diverse community stakeholders, public school administrators, refugee organizations.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•Conducted pre and post survey questions to evaluate education materials and redesign methods.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Technical Skills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800" dirty="0">
                <a:latin typeface="Arial" panose="020B0604020202020204" pitchFamily="34" charset="0"/>
                <a:ea typeface="Calibri" panose="020F0502020204030204" pitchFamily="34" charset="0"/>
                <a:cs typeface="Times New Roman" panose="02020603050405020304" pitchFamily="18" charset="0"/>
              </a:rPr>
              <a:t>STATA (Biostatistics computing software); Microsoft Office Suite; SAS; R, Go to Webinars, InDesign</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VOLUNTEER</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Immigrant Center, Volunteer.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Medical Center, Children’s Hospital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p:cNvSpPr txBox="1"/>
          <p:nvPr/>
        </p:nvSpPr>
        <p:spPr>
          <a:xfrm>
            <a:off x="897775" y="1687484"/>
            <a:ext cx="1496290" cy="430887"/>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The Chronological Resume format</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5031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6709" y="-6521288"/>
            <a:ext cx="6156960" cy="12883912"/>
          </a:xfrm>
          <a:prstGeom prst="rect">
            <a:avLst/>
          </a:prstGeom>
        </p:spPr>
        <p:txBody>
          <a:bodyPr wrap="square">
            <a:spAutoFit/>
          </a:bodyPr>
          <a:lstStyle/>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Amy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 Smith</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9 Main St.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ME 04107</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Mobile: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207-999-9999; Email</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hlinkClick r:id="rId2"/>
              </a:rPr>
              <a:t>asmith@une.edu</a:t>
            </a:r>
            <a:endPar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endParaRPr>
          </a:p>
          <a:p>
            <a:pPr algn="ct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PROFILE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leader with expertise managing high growth programs, utilizing technology to increase reach of service, and strong facilitation skills to promote positive change thru evidence based research.   Master of Public Health candidate focusing on administration and public health policy.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EDUCATION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Candidate, Master of Public Health (MPH</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Expected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May 2020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Portland,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Concentration: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Public Health Administration, Public Health Policy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Bachelor of Public Health</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May 2013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University of New England,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Awards: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Dean’s Leadership Council appointee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EXPERIENCE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Director,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Tobacco Cessation Project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2018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current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Tobacco Free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Organization, Portland, ME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Develop strategic plan, five year plan, census trends, and present to upper management.</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Exceed program enrollment goals by 20%, manage expenses and deliver services under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Utilize evidence based treatment to design three treatment options for consumers, increasing success rate.</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Adopt new technological platform to increase counselors reach and communications to remote clients.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Senior Program Manager</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Tobacco Cessation Project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2016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2018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Grew enrollment in tobacco cessation service by creating partnerships with community agencies, hospitals, schools, community programs.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Acted as Project Manager to rollout new communication technology for clients on time and within budget.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to Director based on relationship building skills and leadership ability.</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Program Manager,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Pediatric Vaccination Literacy,  </a:t>
            </a:r>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US" sz="800" dirty="0" smtClean="0">
                <a:solidFill>
                  <a:srgbClr val="000000"/>
                </a:solidFill>
                <a:latin typeface="Arial" panose="020B0604020202020204" pitchFamily="34" charset="0"/>
                <a:ea typeface="Calibri" panose="020F0502020204030204" pitchFamily="34" charset="0"/>
                <a:cs typeface="Calibri" panose="020F0502020204030204" pitchFamily="34" charset="0"/>
              </a:rPr>
              <a:t>2013 </a:t>
            </a:r>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- 2016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Vaccination for America Foundation, Boston, MA</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Conducted research examining risk factors for noncompliance with childhood vaccinations.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 Promoted informed decision making thru evidence based research and created “Change of Mindset” presentations for diverse community stakeholders, public school administrators, refugee organizations.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•Conducted pre and post survey questions to evaluate education materials and redesign methods.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Technical Skills</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800" dirty="0">
                <a:latin typeface="Arial" panose="020B0604020202020204" pitchFamily="34" charset="0"/>
                <a:ea typeface="Calibri" panose="020F0502020204030204" pitchFamily="34" charset="0"/>
                <a:cs typeface="Times New Roman" panose="02020603050405020304" pitchFamily="18" charset="0"/>
              </a:rPr>
              <a:t>STATA (Biostatistics computing software); Microsoft Office Suite; SAS; R, Go to Webinars, InDesign</a:t>
            </a:r>
            <a:endParaRPr lang="en-US" sz="800" dirty="0">
              <a:latin typeface="Calibri" panose="020F0502020204030204" pitchFamily="34" charset="0"/>
              <a:ea typeface="Calibri" panose="020F0502020204030204" pitchFamily="34" charset="0"/>
              <a:cs typeface="Times New Roman" panose="02020603050405020304" pitchFamily="18" charset="0"/>
            </a:endParaRPr>
          </a:p>
          <a:p>
            <a:r>
              <a:rPr lang="en-US" sz="800" b="1" dirty="0">
                <a:solidFill>
                  <a:srgbClr val="000000"/>
                </a:solidFill>
                <a:latin typeface="Arial" panose="020B0604020202020204" pitchFamily="34" charset="0"/>
                <a:ea typeface="Calibri" panose="020F0502020204030204" pitchFamily="34" charset="0"/>
                <a:cs typeface="Calibri" panose="020F0502020204030204" pitchFamily="34" charset="0"/>
              </a:rPr>
              <a:t>VOLUNTEER</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Portland Immigrant Center, Volunteer. </a:t>
            </a:r>
            <a:endParaRPr lang="en-US"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800" dirty="0">
                <a:solidFill>
                  <a:srgbClr val="000000"/>
                </a:solidFill>
                <a:latin typeface="Arial" panose="020B0604020202020204" pitchFamily="34" charset="0"/>
                <a:ea typeface="Calibri" panose="020F0502020204030204" pitchFamily="34" charset="0"/>
                <a:cs typeface="Calibri" panose="020F0502020204030204" pitchFamily="34" charset="0"/>
              </a:rPr>
              <a:t>Maine Medical Center, Children’s Hospital  </a:t>
            </a:r>
            <a:endParaRPr lang="en-US"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Oval 2"/>
          <p:cNvSpPr/>
          <p:nvPr/>
        </p:nvSpPr>
        <p:spPr>
          <a:xfrm>
            <a:off x="7001691" y="2429691"/>
            <a:ext cx="1689463" cy="2029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7775" y="1687484"/>
            <a:ext cx="1496290" cy="261610"/>
          </a:xfrm>
          <a:prstGeom prst="rect">
            <a:avLst/>
          </a:prstGeom>
          <a:noFill/>
          <a:ln>
            <a:solidFill>
              <a:schemeClr val="tx2"/>
            </a:solidFill>
          </a:ln>
        </p:spPr>
        <p:txBody>
          <a:bodyPr wrap="square" rtlCol="0">
            <a:spAutoFit/>
          </a:bodyPr>
          <a:lstStyle/>
          <a:p>
            <a:r>
              <a:rPr lang="en-US" sz="1100" dirty="0" smtClean="0">
                <a:latin typeface="Arial" panose="020B0604020202020204" pitchFamily="34" charset="0"/>
                <a:cs typeface="Arial" panose="020B0604020202020204" pitchFamily="34" charset="0"/>
              </a:rPr>
              <a:t>No gaps in time</a:t>
            </a:r>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44707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923330"/>
          </a:xfrm>
          <a:prstGeom prst="rect">
            <a:avLst/>
          </a:prstGeom>
        </p:spPr>
        <p:txBody>
          <a:bodyPr>
            <a:spAutoFit/>
          </a:bodyPr>
          <a:lstStyle/>
          <a:p>
            <a:r>
              <a:rPr lang="en-US" dirty="0" smtClean="0">
                <a:latin typeface="Arial" panose="020B0604020202020204" pitchFamily="34" charset="0"/>
                <a:cs typeface="Arial" panose="020B0604020202020204" pitchFamily="34" charset="0"/>
              </a:rPr>
              <a:t>If the Chronological Resume is the right template for you, please go </a:t>
            </a:r>
            <a:r>
              <a:rPr lang="en-US" dirty="0">
                <a:latin typeface="Arial" panose="020B0604020202020204" pitchFamily="34" charset="0"/>
                <a:cs typeface="Arial" panose="020B0604020202020204" pitchFamily="34" charset="0"/>
              </a:rPr>
              <a:t>to the </a:t>
            </a:r>
            <a:r>
              <a:rPr lang="en-US" dirty="0" smtClean="0">
                <a:latin typeface="Arial" panose="020B0604020202020204" pitchFamily="34" charset="0"/>
                <a:cs typeface="Arial" panose="020B0604020202020204" pitchFamily="34" charset="0"/>
              </a:rPr>
              <a:t>Chronological </a:t>
            </a:r>
            <a:r>
              <a:rPr lang="en-US" dirty="0">
                <a:latin typeface="Arial" panose="020B0604020202020204" pitchFamily="34" charset="0"/>
                <a:cs typeface="Arial" panose="020B0604020202020204" pitchFamily="34" charset="0"/>
              </a:rPr>
              <a:t>Resume </a:t>
            </a:r>
            <a:r>
              <a:rPr lang="en-US" dirty="0" err="1">
                <a:latin typeface="Arial" panose="020B0604020202020204" pitchFamily="34" charset="0"/>
                <a:cs typeface="Arial" panose="020B0604020202020204" pitchFamily="34" charset="0"/>
              </a:rPr>
              <a:t>Powerpoint</a:t>
            </a:r>
            <a:r>
              <a:rPr lang="en-US" dirty="0">
                <a:latin typeface="Arial" panose="020B0604020202020204" pitchFamily="34" charset="0"/>
                <a:cs typeface="Arial" panose="020B0604020202020204" pitchFamily="34" charset="0"/>
              </a:rPr>
              <a:t> for more </a:t>
            </a:r>
            <a:r>
              <a:rPr lang="en-US" dirty="0" smtClean="0">
                <a:latin typeface="Arial" panose="020B0604020202020204" pitchFamily="34" charset="0"/>
                <a:cs typeface="Arial" panose="020B0604020202020204" pitchFamily="34" charset="0"/>
              </a:rPr>
              <a:t>information on each section of the resume!</a:t>
            </a:r>
            <a:endParaRPr lang="en-US" dirty="0"/>
          </a:p>
        </p:txBody>
      </p:sp>
    </p:spTree>
    <p:extLst>
      <p:ext uri="{BB962C8B-B14F-4D97-AF65-F5344CB8AC3E}">
        <p14:creationId xmlns:p14="http://schemas.microsoft.com/office/powerpoint/2010/main" val="33469253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Eonline_PowerPoint_Template [Read-Only]" id="{AB9D0C98-E110-4C14-9CF8-B11CE0A5811F}" vid="{AACCB7F3-3E77-4A94-A4F2-96222BC7D9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UNEonline_PowerPoint_Template</Template>
  <TotalTime>6120</TotalTime>
  <Words>814</Words>
  <Application>Microsoft Office PowerPoint</Application>
  <PresentationFormat>Widescreen</PresentationFormat>
  <Paragraphs>917</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Lato</vt:lpstr>
      <vt:lpstr>Lato Light</vt:lpstr>
      <vt:lpstr>Times New Roman</vt:lpstr>
      <vt:lpstr>Office Theme</vt:lpstr>
      <vt:lpstr> Resume Writing for Public Health</vt:lpstr>
      <vt:lpstr>SNAPSHOT OF A RESUME</vt:lpstr>
      <vt:lpstr>Most important?</vt:lpstr>
      <vt:lpstr>         RESUME FORMAT</vt:lpstr>
      <vt:lpstr> Resume Format # 1- Chronological</vt:lpstr>
      <vt:lpstr> Resume Format - Chronological</vt:lpstr>
      <vt:lpstr>PowerPoint Presentation</vt:lpstr>
      <vt:lpstr>PowerPoint Presentation</vt:lpstr>
      <vt:lpstr>PowerPoint Presentation</vt:lpstr>
      <vt:lpstr>  Resume Format # 2 Hybrid</vt:lpstr>
      <vt:lpstr> Resume Format- Hybrid</vt:lpstr>
      <vt:lpstr>PowerPoint Presentation</vt:lpstr>
      <vt:lpstr>PowerPoint Presentation</vt:lpstr>
      <vt:lpstr>PowerPoint Presentation</vt:lpstr>
      <vt:lpstr>Experience Section</vt:lpstr>
      <vt:lpstr>PowerPoint Presentation</vt:lpstr>
      <vt:lpstr>PowerPoint Presentation</vt:lpstr>
      <vt:lpstr>PowerPoint Presentation</vt:lpstr>
      <vt:lpstr>Are you new to the professional world?</vt:lpstr>
      <vt:lpstr>Thank you for inspiration and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JHealy</dc:creator>
  <cp:lastModifiedBy>Jennifer Healy</cp:lastModifiedBy>
  <cp:revision>192</cp:revision>
  <dcterms:created xsi:type="dcterms:W3CDTF">2018-02-23T15:59:32Z</dcterms:created>
  <dcterms:modified xsi:type="dcterms:W3CDTF">2018-05-31T20:35:22Z</dcterms:modified>
</cp:coreProperties>
</file>