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6" r:id="rId2"/>
    <p:sldId id="256" r:id="rId3"/>
    <p:sldId id="288" r:id="rId4"/>
    <p:sldId id="263" r:id="rId5"/>
    <p:sldId id="321" r:id="rId6"/>
    <p:sldId id="297" r:id="rId7"/>
    <p:sldId id="336" r:id="rId8"/>
    <p:sldId id="355" r:id="rId9"/>
    <p:sldId id="356" r:id="rId10"/>
    <p:sldId id="354" r:id="rId11"/>
    <p:sldId id="325" r:id="rId12"/>
    <p:sldId id="337" r:id="rId13"/>
    <p:sldId id="338" r:id="rId14"/>
    <p:sldId id="342" r:id="rId15"/>
    <p:sldId id="330" r:id="rId16"/>
    <p:sldId id="341" r:id="rId17"/>
    <p:sldId id="340" r:id="rId18"/>
    <p:sldId id="345" r:id="rId19"/>
    <p:sldId id="292" r:id="rId20"/>
    <p:sldId id="35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74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9" autoAdjust="0"/>
    <p:restoredTop sz="86391"/>
  </p:normalViewPr>
  <p:slideViewPr>
    <p:cSldViewPr snapToGrid="0" snapToObjects="1">
      <p:cViewPr varScale="1">
        <p:scale>
          <a:sx n="128" d="100"/>
          <a:sy n="128" d="100"/>
        </p:scale>
        <p:origin x="536"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F71ED-89B0-0A49-B9DC-563908083718}" type="datetimeFigureOut">
              <a:rPr lang="en-US" smtClean="0"/>
              <a:t>4/27/22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7E637-E018-D348-B129-81043146F8E8}" type="slidenum">
              <a:rPr lang="en-US" smtClean="0"/>
              <a:t>‹#›</a:t>
            </a:fld>
            <a:endParaRPr lang="en-US"/>
          </a:p>
        </p:txBody>
      </p:sp>
    </p:spTree>
    <p:extLst>
      <p:ext uri="{BB962C8B-B14F-4D97-AF65-F5344CB8AC3E}">
        <p14:creationId xmlns:p14="http://schemas.microsoft.com/office/powerpoint/2010/main" val="20355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7E637-E018-D348-B129-81043146F8E8}" type="slidenum">
              <a:rPr lang="en-US" smtClean="0"/>
              <a:t>2</a:t>
            </a:fld>
            <a:endParaRPr lang="en-US"/>
          </a:p>
        </p:txBody>
      </p:sp>
    </p:spTree>
    <p:extLst>
      <p:ext uri="{BB962C8B-B14F-4D97-AF65-F5344CB8AC3E}">
        <p14:creationId xmlns:p14="http://schemas.microsoft.com/office/powerpoint/2010/main" val="9090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4426"/>
            <a:ext cx="9144000" cy="1892300"/>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524000" y="3230563"/>
            <a:ext cx="9144000" cy="25130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b="0" i="0">
                <a:solidFill>
                  <a:schemeClr val="bg1"/>
                </a:solidFill>
                <a:latin typeface="Lato Light" charset="0"/>
                <a:ea typeface="Lato Light" charset="0"/>
                <a:cs typeface="Lato Light" charset="0"/>
              </a:defRPr>
            </a:lvl1pPr>
          </a:lstStyle>
          <a:p>
            <a:fld id="{37160A9B-E122-B941-86DA-047A4A795DEB}" type="datetimeFigureOut">
              <a:rPr lang="en-US" smtClean="0"/>
              <a:pPr/>
              <a:t>4/27/22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pPr fontAlgn="base"/>
            <a:endParaRPr lang="en-US" dirty="0"/>
          </a:p>
          <a:p>
            <a:pPr fontAlgn="base"/>
            <a:r>
              <a:rPr lang="en-US" dirty="0">
                <a:latin typeface="Lato Light" charset="0"/>
                <a:ea typeface="Lato Light" charset="0"/>
                <a:cs typeface="Lato Light" charset="0"/>
              </a:rPr>
              <a:t>UNE Online | Master of Science in Health Informatics</a:t>
            </a:r>
            <a:br>
              <a:rPr lang="en-US" dirty="0">
                <a:latin typeface="Lato Light" charset="0"/>
                <a:ea typeface="Lato Light" charset="0"/>
                <a:cs typeface="Lato Light" charset="0"/>
              </a:rPr>
            </a:br>
            <a:endParaRPr lang="en-US" dirty="0">
              <a:latin typeface="Lato Light" charset="0"/>
              <a:ea typeface="Lato Light" charset="0"/>
              <a:cs typeface="Lato Light" charset="0"/>
            </a:endParaRPr>
          </a:p>
        </p:txBody>
      </p:sp>
      <p:sp>
        <p:nvSpPr>
          <p:cNvPr id="6" name="Slide Number Placeholder 5"/>
          <p:cNvSpPr>
            <a:spLocks noGrp="1"/>
          </p:cNvSpPr>
          <p:nvPr>
            <p:ph type="sldNum" sz="quarter" idx="12"/>
          </p:nvPr>
        </p:nvSpPr>
        <p:spPr/>
        <p:txBody>
          <a:bodyPr/>
          <a:lstStyle>
            <a:lvl1pPr>
              <a:defRPr b="0" i="0">
                <a:solidFill>
                  <a:schemeClr val="bg1"/>
                </a:solidFill>
                <a:latin typeface="Lato Light" charset="0"/>
                <a:ea typeface="Lato Light" charset="0"/>
                <a:cs typeface="Lato Light" charset="0"/>
              </a:defRPr>
            </a:lvl1pPr>
          </a:lstStyle>
          <a:p>
            <a:fld id="{B350E581-F7EE-EC43-ADC8-5522D10AD8F9}" type="slidenum">
              <a:rPr lang="en-US" smtClean="0"/>
              <a:pPr/>
              <a:t>‹#›</a:t>
            </a:fld>
            <a:endParaRPr lang="en-US" dirty="0"/>
          </a:p>
        </p:txBody>
      </p:sp>
    </p:spTree>
    <p:extLst>
      <p:ext uri="{BB962C8B-B14F-4D97-AF65-F5344CB8AC3E}">
        <p14:creationId xmlns:p14="http://schemas.microsoft.com/office/powerpoint/2010/main" val="4672792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43038" y="1114426"/>
            <a:ext cx="9201150" cy="671512"/>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37160A9B-E122-B941-86DA-047A4A795DEB}" type="datetimeFigureOut">
              <a:rPr lang="en-US" smtClean="0"/>
              <a:t>4/27/22</a:t>
            </a:fld>
            <a:endParaRPr lang="en-US"/>
          </a:p>
        </p:txBody>
      </p:sp>
      <p:sp>
        <p:nvSpPr>
          <p:cNvPr id="5" name="Footer Placeholder 4"/>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
        <p:nvSpPr>
          <p:cNvPr id="8" name="Chart Placeholder 7"/>
          <p:cNvSpPr>
            <a:spLocks noGrp="1"/>
          </p:cNvSpPr>
          <p:nvPr>
            <p:ph type="chart" sz="quarter" idx="13"/>
          </p:nvPr>
        </p:nvSpPr>
        <p:spPr>
          <a:xfrm>
            <a:off x="1443038" y="2043113"/>
            <a:ext cx="9201150" cy="3700462"/>
          </a:xfrm>
        </p:spPr>
        <p:txBody>
          <a:bodyPr/>
          <a:lstStyle/>
          <a:p>
            <a:r>
              <a:rPr lang="en-US"/>
              <a:t>Click icon to add chart</a:t>
            </a:r>
          </a:p>
        </p:txBody>
      </p:sp>
    </p:spTree>
    <p:extLst>
      <p:ext uri="{BB962C8B-B14F-4D97-AF65-F5344CB8AC3E}">
        <p14:creationId xmlns:p14="http://schemas.microsoft.com/office/powerpoint/2010/main" val="11093443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160A9B-E122-B941-86DA-047A4A795DEB}" type="datetimeFigureOut">
              <a:rPr lang="en-US" smtClean="0"/>
              <a:t>4/27/22</a:t>
            </a:fld>
            <a:endParaRPr lang="en-US"/>
          </a:p>
        </p:txBody>
      </p:sp>
      <p:sp>
        <p:nvSpPr>
          <p:cNvPr id="5" name="Footer Placeholder 4"/>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
        <p:nvSpPr>
          <p:cNvPr id="7" name="Text Placeholder 2"/>
          <p:cNvSpPr>
            <a:spLocks noGrp="1"/>
          </p:cNvSpPr>
          <p:nvPr>
            <p:ph type="body" idx="1"/>
          </p:nvPr>
        </p:nvSpPr>
        <p:spPr>
          <a:xfrm>
            <a:off x="838200"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Content Placeholder 3"/>
          <p:cNvSpPr>
            <a:spLocks noGrp="1"/>
          </p:cNvSpPr>
          <p:nvPr>
            <p:ph sz="half" idx="2"/>
          </p:nvPr>
        </p:nvSpPr>
        <p:spPr>
          <a:xfrm>
            <a:off x="838200" y="2586039"/>
            <a:ext cx="3376613" cy="3214688"/>
          </a:xfrm>
        </p:spPr>
        <p:txBody>
          <a:bodyPr/>
          <a:lstStyle/>
          <a:p>
            <a:pPr lvl="0"/>
            <a:r>
              <a:rPr lang="en-US"/>
              <a:t>Edit Master text styles</a:t>
            </a:r>
          </a:p>
        </p:txBody>
      </p:sp>
      <p:sp>
        <p:nvSpPr>
          <p:cNvPr id="13" name="Title 1"/>
          <p:cNvSpPr>
            <a:spLocks noGrp="1"/>
          </p:cNvSpPr>
          <p:nvPr>
            <p:ph type="title"/>
          </p:nvPr>
        </p:nvSpPr>
        <p:spPr>
          <a:xfrm>
            <a:off x="839788" y="1114425"/>
            <a:ext cx="10515600" cy="642935"/>
          </a:xfrm>
        </p:spPr>
        <p:txBody>
          <a:bodyPr/>
          <a:lstStyle/>
          <a:p>
            <a:r>
              <a:rPr lang="en-US"/>
              <a:t>Click to edit Master title style</a:t>
            </a:r>
            <a:endParaRPr lang="en-US" dirty="0"/>
          </a:p>
        </p:txBody>
      </p:sp>
      <p:sp>
        <p:nvSpPr>
          <p:cNvPr id="14" name="Text Placeholder 2"/>
          <p:cNvSpPr>
            <a:spLocks noGrp="1"/>
          </p:cNvSpPr>
          <p:nvPr>
            <p:ph type="body" idx="13"/>
          </p:nvPr>
        </p:nvSpPr>
        <p:spPr>
          <a:xfrm>
            <a:off x="7977187"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p:cNvSpPr>
            <a:spLocks noGrp="1"/>
          </p:cNvSpPr>
          <p:nvPr>
            <p:ph sz="half" idx="14"/>
          </p:nvPr>
        </p:nvSpPr>
        <p:spPr>
          <a:xfrm>
            <a:off x="7977187" y="2586039"/>
            <a:ext cx="3376613" cy="3214688"/>
          </a:xfrm>
        </p:spPr>
        <p:txBody>
          <a:bodyPr/>
          <a:lstStyle/>
          <a:p>
            <a:pPr lvl="0"/>
            <a:r>
              <a:rPr lang="en-US"/>
              <a:t>Edit Master text styles</a:t>
            </a:r>
          </a:p>
        </p:txBody>
      </p:sp>
      <p:sp>
        <p:nvSpPr>
          <p:cNvPr id="16" name="Text Placeholder 2"/>
          <p:cNvSpPr>
            <a:spLocks noGrp="1"/>
          </p:cNvSpPr>
          <p:nvPr>
            <p:ph type="body" idx="15"/>
          </p:nvPr>
        </p:nvSpPr>
        <p:spPr>
          <a:xfrm>
            <a:off x="4407351"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7" name="Content Placeholder 3"/>
          <p:cNvSpPr>
            <a:spLocks noGrp="1"/>
          </p:cNvSpPr>
          <p:nvPr>
            <p:ph sz="half" idx="16"/>
          </p:nvPr>
        </p:nvSpPr>
        <p:spPr>
          <a:xfrm>
            <a:off x="4407351" y="2586039"/>
            <a:ext cx="3376613" cy="3214688"/>
          </a:xfrm>
        </p:spPr>
        <p:txBody>
          <a:bodyPr/>
          <a:lstStyle/>
          <a:p>
            <a:pPr lvl="0"/>
            <a:r>
              <a:rPr lang="en-US"/>
              <a:t>Edit Master text styles</a:t>
            </a:r>
          </a:p>
        </p:txBody>
      </p:sp>
    </p:spTree>
    <p:extLst>
      <p:ext uri="{BB962C8B-B14F-4D97-AF65-F5344CB8AC3E}">
        <p14:creationId xmlns:p14="http://schemas.microsoft.com/office/powerpoint/2010/main" val="2973327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443038" y="2185988"/>
            <a:ext cx="9201150" cy="3571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160A9B-E122-B941-86DA-047A4A795DEB}" type="datetimeFigureOut">
              <a:rPr lang="en-US" smtClean="0"/>
              <a:t>4/27/22</a:t>
            </a:fld>
            <a:endParaRPr lang="en-US"/>
          </a:p>
        </p:txBody>
      </p:sp>
      <p:sp>
        <p:nvSpPr>
          <p:cNvPr id="5" name="Footer Placeholder 4"/>
          <p:cNvSpPr>
            <a:spLocks noGrp="1"/>
          </p:cNvSpPr>
          <p:nvPr>
            <p:ph type="ftr" sz="quarter" idx="11"/>
          </p:nvPr>
        </p:nvSpPr>
        <p:spPr/>
        <p:txBody>
          <a:bodyPr/>
          <a:lstStyle/>
          <a:p>
            <a:endParaRPr lang="en-US" dirty="0">
              <a:solidFill>
                <a:schemeClr val="bg1"/>
              </a:solidFill>
              <a:latin typeface="Lato Light" charset="0"/>
              <a:ea typeface="Lato Light" charset="0"/>
              <a:cs typeface="Lato Light" charset="0"/>
            </a:endParaRPr>
          </a:p>
          <a:p>
            <a:endParaRPr lang="en-US" dirty="0">
              <a:solidFill>
                <a:schemeClr val="bg1"/>
              </a:solidFill>
              <a:latin typeface="Lato Light" charset="0"/>
              <a:ea typeface="Lato Light" charset="0"/>
              <a:cs typeface="Lato Light" charset="0"/>
            </a:endParaRPr>
          </a:p>
          <a:p>
            <a:r>
              <a:rPr lang="en-US" dirty="0">
                <a:solidFill>
                  <a:schemeClr val="bg1"/>
                </a:solidFill>
                <a:latin typeface="Lato Light" charset="0"/>
                <a:ea typeface="Lato Light" charset="0"/>
                <a:cs typeface="Lato Light" charset="0"/>
              </a:rPr>
              <a:t>UNE Online | Master of Science in Health Informatics</a:t>
            </a:r>
            <a:br>
              <a:rPr lang="en-US" dirty="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a:p>
            <a:endParaRPr lang="en-US" dirty="0"/>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500188"/>
            <a:ext cx="10515600" cy="11001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2728913"/>
            <a:ext cx="10515600" cy="301466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160A9B-E122-B941-86DA-047A4A795DEB}" type="datetimeFigureOut">
              <a:rPr lang="en-US" smtClean="0"/>
              <a:t>4/27/22</a:t>
            </a:fld>
            <a:endParaRPr lang="en-US"/>
          </a:p>
        </p:txBody>
      </p:sp>
      <p:sp>
        <p:nvSpPr>
          <p:cNvPr id="5" name="Footer Placeholder 4"/>
          <p:cNvSpPr>
            <a:spLocks noGrp="1"/>
          </p:cNvSpPr>
          <p:nvPr>
            <p:ph type="ftr" sz="quarter" idx="11"/>
          </p:nvPr>
        </p:nvSpPr>
        <p:spPr/>
        <p:txBody>
          <a:bodyPr/>
          <a:lstStyle/>
          <a:p>
            <a:pPr fontAlgn="base"/>
            <a:endParaRPr lang="en-US" dirty="0">
              <a:solidFill>
                <a:schemeClr val="bg1"/>
              </a:solidFill>
              <a:latin typeface="Lato Light" charset="0"/>
              <a:ea typeface="Lato Light" charset="0"/>
              <a:cs typeface="Lato Light" charset="0"/>
            </a:endParaRPr>
          </a:p>
          <a:p>
            <a:pPr fontAlgn="base"/>
            <a:r>
              <a:rPr lang="en-US" dirty="0">
                <a:solidFill>
                  <a:schemeClr val="bg1"/>
                </a:solidFill>
                <a:latin typeface="Lato Light" charset="0"/>
                <a:ea typeface="Lato Light" charset="0"/>
                <a:cs typeface="Lato Light" charset="0"/>
              </a:rPr>
              <a:t>UNE Online | Master of Science in Health Informatics</a:t>
            </a:r>
            <a:br>
              <a:rPr lang="en-US" dirty="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0123" y="1161257"/>
            <a:ext cx="10086977" cy="888207"/>
          </a:xfrm>
        </p:spPr>
        <p:txBody>
          <a:bodyPr/>
          <a:lstStyle>
            <a:lvl1pPr algn="l">
              <a:defRPr/>
            </a:lvl1pPr>
          </a:lstStyle>
          <a:p>
            <a:r>
              <a:rPr lang="en-US"/>
              <a:t>Click to edit Master title style</a:t>
            </a:r>
            <a:endParaRPr lang="en-US" dirty="0"/>
          </a:p>
        </p:txBody>
      </p:sp>
      <p:sp>
        <p:nvSpPr>
          <p:cNvPr id="3" name="Content Placeholder 2"/>
          <p:cNvSpPr>
            <a:spLocks noGrp="1"/>
          </p:cNvSpPr>
          <p:nvPr>
            <p:ph sz="half" idx="1"/>
          </p:nvPr>
        </p:nvSpPr>
        <p:spPr>
          <a:xfrm>
            <a:off x="1000124" y="2271713"/>
            <a:ext cx="4972051" cy="3471863"/>
          </a:xfrm>
        </p:spPr>
        <p:txBody>
          <a:bodyPr/>
          <a:lstStyle>
            <a:lvl1pPr algn="l">
              <a:defRPr/>
            </a:lvl1pPr>
          </a:lstStyle>
          <a:p>
            <a:pPr lvl="0"/>
            <a:r>
              <a:rPr lang="en-US"/>
              <a:t>Edit Master text styles</a:t>
            </a:r>
          </a:p>
        </p:txBody>
      </p:sp>
      <p:sp>
        <p:nvSpPr>
          <p:cNvPr id="4" name="Content Placeholder 3"/>
          <p:cNvSpPr>
            <a:spLocks noGrp="1"/>
          </p:cNvSpPr>
          <p:nvPr>
            <p:ph sz="half" idx="2"/>
          </p:nvPr>
        </p:nvSpPr>
        <p:spPr>
          <a:xfrm>
            <a:off x="6200774" y="2271713"/>
            <a:ext cx="4886327" cy="3471863"/>
          </a:xfrm>
        </p:spPr>
        <p:txBody>
          <a:bodyPr/>
          <a:lstStyle>
            <a:lvl1pPr algn="l">
              <a:defRPr/>
            </a:lvl1pPr>
          </a:lstStyle>
          <a:p>
            <a:pPr lvl="0"/>
            <a:r>
              <a:rPr lang="en-US"/>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4/27/22</a:t>
            </a:fld>
            <a:endParaRPr lang="en-US"/>
          </a:p>
        </p:txBody>
      </p:sp>
      <p:sp>
        <p:nvSpPr>
          <p:cNvPr id="6" name="Footer Placeholder 5"/>
          <p:cNvSpPr>
            <a:spLocks noGrp="1"/>
          </p:cNvSpPr>
          <p:nvPr>
            <p:ph type="ftr" sz="quarter" idx="11"/>
          </p:nvPr>
        </p:nvSpPr>
        <p:spPr/>
        <p:txBody>
          <a:bodyPr/>
          <a:lstStyle/>
          <a:p>
            <a:pPr fontAlgn="base"/>
            <a:endParaRPr lang="en-US" dirty="0">
              <a:solidFill>
                <a:schemeClr val="bg1"/>
              </a:solidFill>
              <a:latin typeface="Lato Light" charset="0"/>
              <a:ea typeface="Lato Light" charset="0"/>
              <a:cs typeface="Lato Light" charset="0"/>
            </a:endParaRPr>
          </a:p>
          <a:p>
            <a:pPr fontAlgn="base"/>
            <a:r>
              <a:rPr lang="en-US" dirty="0">
                <a:solidFill>
                  <a:schemeClr val="bg1"/>
                </a:solidFill>
                <a:latin typeface="Lato Light" charset="0"/>
                <a:ea typeface="Lato Light" charset="0"/>
                <a:cs typeface="Lato Light" charset="0"/>
              </a:rPr>
              <a:t>UNE Online | Master of Science in Health Informatics</a:t>
            </a:r>
            <a:br>
              <a:rPr lang="en-US" dirty="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5"/>
            <a:ext cx="10515600" cy="7778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2043113"/>
            <a:ext cx="5157787" cy="461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0" y="2505075"/>
            <a:ext cx="5159375" cy="3238500"/>
          </a:xfrm>
        </p:spPr>
        <p:txBody>
          <a:bodyPr/>
          <a:lstStyle/>
          <a:p>
            <a:pPr lvl="0"/>
            <a:r>
              <a:rPr lang="en-US"/>
              <a:t>Edit Master text styles</a:t>
            </a:r>
          </a:p>
        </p:txBody>
      </p:sp>
      <p:sp>
        <p:nvSpPr>
          <p:cNvPr id="5" name="Text Placeholder 4"/>
          <p:cNvSpPr>
            <a:spLocks noGrp="1"/>
          </p:cNvSpPr>
          <p:nvPr>
            <p:ph type="body" sz="quarter" idx="3"/>
          </p:nvPr>
        </p:nvSpPr>
        <p:spPr>
          <a:xfrm>
            <a:off x="6172200" y="2043113"/>
            <a:ext cx="5183188" cy="461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38500"/>
          </a:xfrm>
        </p:spPr>
        <p:txBody>
          <a:bodyPr/>
          <a:lstStyle/>
          <a:p>
            <a:pPr lvl="0"/>
            <a:r>
              <a:rPr lang="en-US"/>
              <a:t>Edit Master text styles</a:t>
            </a:r>
          </a:p>
        </p:txBody>
      </p:sp>
      <p:sp>
        <p:nvSpPr>
          <p:cNvPr id="7" name="Date Placeholder 6"/>
          <p:cNvSpPr>
            <a:spLocks noGrp="1"/>
          </p:cNvSpPr>
          <p:nvPr>
            <p:ph type="dt" sz="half" idx="10"/>
          </p:nvPr>
        </p:nvSpPr>
        <p:spPr/>
        <p:txBody>
          <a:bodyPr/>
          <a:lstStyle/>
          <a:p>
            <a:fld id="{37160A9B-E122-B941-86DA-047A4A795DEB}" type="datetimeFigureOut">
              <a:rPr lang="en-US" smtClean="0"/>
              <a:t>4/27/22</a:t>
            </a:fld>
            <a:endParaRPr lang="en-US"/>
          </a:p>
        </p:txBody>
      </p:sp>
      <p:sp>
        <p:nvSpPr>
          <p:cNvPr id="8" name="Footer Placeholder 7"/>
          <p:cNvSpPr>
            <a:spLocks noGrp="1"/>
          </p:cNvSpPr>
          <p:nvPr>
            <p:ph type="ftr" sz="quarter" idx="11"/>
          </p:nvPr>
        </p:nvSpPr>
        <p:spPr/>
        <p:txBody>
          <a:bodyPr/>
          <a:lstStyle/>
          <a:p>
            <a:endParaRPr lang="en-US" dirty="0">
              <a:solidFill>
                <a:schemeClr val="bg1"/>
              </a:solidFill>
              <a:latin typeface="Lato Light" charset="0"/>
              <a:ea typeface="Lato Light" charset="0"/>
              <a:cs typeface="Lato Light" charset="0"/>
            </a:endParaRPr>
          </a:p>
          <a:p>
            <a:r>
              <a:rPr lang="en-US" dirty="0">
                <a:solidFill>
                  <a:schemeClr val="bg1"/>
                </a:solidFill>
                <a:latin typeface="Lato Light" charset="0"/>
                <a:ea typeface="Lato Light" charset="0"/>
                <a:cs typeface="Lato Light" charset="0"/>
              </a:rPr>
              <a:t>UNE Online | Master of Science in Health Informatics</a:t>
            </a:r>
            <a:br>
              <a:rPr lang="en-US" dirty="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9" name="Slide Number Placeholder 8"/>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57324" y="1114425"/>
            <a:ext cx="9258301" cy="4614863"/>
          </a:xfrm>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160A9B-E122-B941-86DA-047A4A795DEB}" type="datetimeFigureOut">
              <a:rPr lang="en-US" smtClean="0"/>
              <a:t>4/27/22</a:t>
            </a:fld>
            <a:endParaRPr lang="en-US"/>
          </a:p>
        </p:txBody>
      </p:sp>
      <p:sp>
        <p:nvSpPr>
          <p:cNvPr id="4" name="Footer Placeholder 3"/>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5" name="Slide Number Placeholder 4"/>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60A9B-E122-B941-86DA-047A4A795DEB}" type="datetimeFigureOut">
              <a:rPr lang="en-US" smtClean="0"/>
              <a:t>4/27/22</a:t>
            </a:fld>
            <a:endParaRPr lang="en-US"/>
          </a:p>
        </p:txBody>
      </p:sp>
      <p:sp>
        <p:nvSpPr>
          <p:cNvPr id="3" name="Footer Placeholder 2"/>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4" name="Slide Number Placeholder 3"/>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4"/>
            <a:ext cx="3932237" cy="94297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114424"/>
            <a:ext cx="6172200" cy="4629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838200" y="2057400"/>
            <a:ext cx="3933825" cy="3686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4/27/22</a:t>
            </a:fld>
            <a:endParaRPr lang="en-US"/>
          </a:p>
        </p:txBody>
      </p:sp>
      <p:sp>
        <p:nvSpPr>
          <p:cNvPr id="6" name="Footer Placeholder 5"/>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6"/>
            <a:ext cx="3932237" cy="942974"/>
          </a:xfrm>
        </p:spPr>
        <p:txBody>
          <a:bodyPr anchor="b">
            <a:noAutofit/>
          </a:bodyP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1114426"/>
            <a:ext cx="6172200" cy="46291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686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4/27/22</a:t>
            </a:fld>
            <a:endParaRPr lang="en-US"/>
          </a:p>
        </p:txBody>
      </p:sp>
      <p:sp>
        <p:nvSpPr>
          <p:cNvPr id="6" name="Footer Placeholder 5"/>
          <p:cNvSpPr>
            <a:spLocks noGrp="1"/>
          </p:cNvSpPr>
          <p:nvPr>
            <p:ph type="ftr" sz="quarter" idx="11"/>
          </p:nvPr>
        </p:nvSpPr>
        <p:spPr/>
        <p:txBody>
          <a:bodyPr/>
          <a:lstStyle/>
          <a:p>
            <a:r>
              <a:rPr lang="en-US" dirty="0">
                <a:solidFill>
                  <a:schemeClr val="bg1"/>
                </a:solidFill>
                <a:latin typeface="Lato Light" charset="0"/>
                <a:ea typeface="Lato Light" charset="0"/>
                <a:cs typeface="Lato Light" charset="0"/>
              </a:rPr>
              <a:t>UNE Online | Master of Science in Health Informatics</a:t>
            </a: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14000" b="-14000"/>
          </a:stretch>
        </a:blipFill>
        <a:effectLst/>
      </p:bgPr>
    </p:bg>
    <p:spTree>
      <p:nvGrpSpPr>
        <p:cNvPr id="1" name=""/>
        <p:cNvGrpSpPr/>
        <p:nvPr/>
      </p:nvGrpSpPr>
      <p:grpSpPr>
        <a:xfrm>
          <a:off x="0" y="0"/>
          <a:ext cx="0" cy="0"/>
          <a:chOff x="0" y="0"/>
          <a:chExt cx="0" cy="0"/>
        </a:xfrm>
      </p:grpSpPr>
      <p:sp>
        <p:nvSpPr>
          <p:cNvPr id="8" name="Rectangle 7"/>
          <p:cNvSpPr/>
          <p:nvPr userDrawn="1"/>
        </p:nvSpPr>
        <p:spPr>
          <a:xfrm>
            <a:off x="0" y="6042026"/>
            <a:ext cx="12344400" cy="815973"/>
          </a:xfrm>
          <a:prstGeom prst="rect">
            <a:avLst/>
          </a:prstGeom>
          <a:solidFill>
            <a:schemeClr val="bg1">
              <a:lumMod val="95000"/>
            </a:schemeClr>
          </a:solidFill>
          <a:effectLst>
            <a:outerShdw sx="1000" sy="1000" algn="ctr"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176963"/>
            <a:ext cx="12192000" cy="681037"/>
          </a:xfrm>
          <a:prstGeom prst="rect">
            <a:avLst/>
          </a:prstGeom>
          <a:solidFill>
            <a:schemeClr val="accent1">
              <a:lumMod val="50000"/>
            </a:schemeClr>
          </a:solidFill>
          <a:effectLst>
            <a:outerShdw blurRad="63500" dist="50800" dir="162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443038" y="1161257"/>
            <a:ext cx="9201150" cy="8882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038" y="2185988"/>
            <a:ext cx="9201150" cy="355758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bg1"/>
                </a:solidFill>
                <a:latin typeface="Lato Light" charset="0"/>
                <a:ea typeface="Lato Light" charset="0"/>
                <a:cs typeface="Lato Light" charset="0"/>
              </a:defRPr>
            </a:lvl1pPr>
          </a:lstStyle>
          <a:p>
            <a:fld id="{37160A9B-E122-B941-86DA-047A4A795DEB}" type="datetimeFigureOut">
              <a:rPr lang="en-US" smtClean="0"/>
              <a:pPr/>
              <a:t>4/27/22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endParaRPr lang="en-US" dirty="0">
              <a:latin typeface="Lato Light" charset="0"/>
              <a:ea typeface="Lato Light" charset="0"/>
              <a:cs typeface="Lato Light" charset="0"/>
            </a:endParaRPr>
          </a:p>
          <a:p>
            <a:pPr fontAlgn="base"/>
            <a:r>
              <a:rPr lang="en-US" dirty="0">
                <a:solidFill>
                  <a:schemeClr val="bg1"/>
                </a:solidFill>
                <a:latin typeface="Lato Light" charset="0"/>
                <a:ea typeface="Lato Light" charset="0"/>
                <a:cs typeface="Lato Light" charset="0"/>
              </a:rPr>
              <a:t>UNE Online | Master of Science in Health Informatics</a:t>
            </a:r>
            <a:br>
              <a:rPr lang="en-US" dirty="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bg1"/>
                </a:solidFill>
                <a:latin typeface="Lato Light" charset="0"/>
                <a:ea typeface="Lato Light" charset="0"/>
                <a:cs typeface="Lato Light" charset="0"/>
              </a:defRPr>
            </a:lvl1pPr>
          </a:lstStyle>
          <a:p>
            <a:fld id="{B350E581-F7EE-EC43-ADC8-5522D10AD8F9}" type="slidenum">
              <a:rPr lang="en-US" smtClean="0"/>
              <a:pPr/>
              <a:t>‹#›</a:t>
            </a:fld>
            <a:endParaRPr lang="en-US" dirty="0"/>
          </a:p>
        </p:txBody>
      </p:sp>
      <p:pic>
        <p:nvPicPr>
          <p:cNvPr id="10" name="Picture 9"/>
          <p:cNvPicPr>
            <a:picLocks noChangeAspect="1"/>
          </p:cNvPicPr>
          <p:nvPr userDrawn="1"/>
        </p:nvPicPr>
        <p:blipFill>
          <a:blip r:embed="rId14"/>
          <a:srcRect/>
          <a:stretch/>
        </p:blipFill>
        <p:spPr>
          <a:xfrm>
            <a:off x="891069" y="370681"/>
            <a:ext cx="1886479" cy="492125"/>
          </a:xfrm>
          <a:prstGeom prst="rect">
            <a:avLst/>
          </a:prstGeom>
        </p:spPr>
      </p:pic>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b="0" i="0" kern="1200">
          <a:solidFill>
            <a:schemeClr val="tx1"/>
          </a:solidFill>
          <a:latin typeface="Lato" charset="0"/>
          <a:ea typeface="Lato" charset="0"/>
          <a:cs typeface="Lato"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Lato Light" charset="0"/>
          <a:ea typeface="Lato Light" charset="0"/>
          <a:cs typeface="Lato Light"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Lato Light" charset="0"/>
          <a:ea typeface="Lato Light" charset="0"/>
          <a:cs typeface="Lato Light"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Lato Light" charset="0"/>
          <a:ea typeface="Lato Light" charset="0"/>
          <a:cs typeface="Lato Light"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Lato Light" charset="0"/>
          <a:ea typeface="Lato Light" charset="0"/>
          <a:cs typeface="Lato Light"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Lato Light" charset="0"/>
          <a:ea typeface="Lato Light" charset="0"/>
          <a:cs typeface="Lato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250" y="1161257"/>
            <a:ext cx="9496303" cy="1033303"/>
          </a:xfrm>
        </p:spPr>
        <p:txBody>
          <a:bodyPr>
            <a:normAutofit fontScale="90000"/>
          </a:bodyPr>
          <a:lstStyle/>
          <a:p>
            <a:br>
              <a:rPr lang="en-US" dirty="0"/>
            </a:br>
            <a:r>
              <a:rPr lang="en-US" sz="4900" b="1" dirty="0">
                <a:latin typeface="Arial" panose="020B0604020202020204" pitchFamily="34" charset="0"/>
                <a:cs typeface="Arial" panose="020B0604020202020204" pitchFamily="34" charset="0"/>
              </a:rPr>
              <a:t>Resume Writing for Public Health</a:t>
            </a:r>
            <a:endParaRPr lang="en-US"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1445623" y="1976846"/>
            <a:ext cx="9424988" cy="3467508"/>
          </a:xfrm>
        </p:spPr>
        <p:txBody>
          <a:bodyPr/>
          <a:lstStyle/>
          <a:p>
            <a:pPr marL="0" indent="0">
              <a:buNone/>
            </a:pPr>
            <a:endParaRPr lang="en-US" dirty="0"/>
          </a:p>
          <a:p>
            <a:pPr marL="0" indent="0">
              <a:buNone/>
            </a:pPr>
            <a:r>
              <a:rPr lang="en-US" i="1" dirty="0"/>
              <a:t> </a:t>
            </a:r>
          </a:p>
          <a:p>
            <a:pPr marL="0" indent="0" algn="ctr">
              <a:buNone/>
            </a:pPr>
            <a:r>
              <a:rPr lang="en-US" i="1" dirty="0"/>
              <a:t>Which format should you select?</a:t>
            </a:r>
          </a:p>
        </p:txBody>
      </p:sp>
      <p:sp>
        <p:nvSpPr>
          <p:cNvPr id="3" name="Rectangle 2"/>
          <p:cNvSpPr/>
          <p:nvPr/>
        </p:nvSpPr>
        <p:spPr>
          <a:xfrm flipH="1">
            <a:off x="9066318" y="5416270"/>
            <a:ext cx="2725088" cy="369332"/>
          </a:xfrm>
          <a:prstGeom prst="rect">
            <a:avLst/>
          </a:prstGeom>
        </p:spPr>
        <p:txBody>
          <a:bodyPr wrap="square">
            <a:spAutoFit/>
          </a:bodyPr>
          <a:lstStyle/>
          <a:p>
            <a:r>
              <a:rPr lang="en-US" dirty="0"/>
              <a:t>Jennifer Healy, MEd, MBA</a:t>
            </a:r>
          </a:p>
        </p:txBody>
      </p:sp>
    </p:spTree>
    <p:extLst>
      <p:ext uri="{BB962C8B-B14F-4D97-AF65-F5344CB8AC3E}">
        <p14:creationId xmlns:p14="http://schemas.microsoft.com/office/powerpoint/2010/main" val="23536848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22" y="1233296"/>
            <a:ext cx="6688183" cy="761759"/>
          </a:xfrm>
        </p:spPr>
        <p:txBody>
          <a:bodyPr>
            <a:normAutofit fontScale="90000"/>
          </a:bodyPr>
          <a:lstStyle/>
          <a:p>
            <a:br>
              <a:rPr lang="en-US" dirty="0"/>
            </a:br>
            <a:br>
              <a:rPr lang="en-US" dirty="0"/>
            </a:br>
            <a:r>
              <a:rPr lang="en-US" sz="4400" b="1" dirty="0"/>
              <a:t>Resume Format # 2 Hybrid</a:t>
            </a:r>
            <a:endParaRPr lang="en-US" sz="4400" dirty="0"/>
          </a:p>
        </p:txBody>
      </p:sp>
      <p:sp>
        <p:nvSpPr>
          <p:cNvPr id="4" name="Text Placeholder 3"/>
          <p:cNvSpPr>
            <a:spLocks noGrp="1"/>
          </p:cNvSpPr>
          <p:nvPr>
            <p:ph type="body" sz="half" idx="2"/>
          </p:nvPr>
        </p:nvSpPr>
        <p:spPr>
          <a:xfrm>
            <a:off x="1445623" y="1715589"/>
            <a:ext cx="9858102" cy="3805647"/>
          </a:xfrm>
        </p:spPr>
        <p:txBody>
          <a:bodyPr>
            <a:normAutofit/>
          </a:bodyPr>
          <a:lstStyle/>
          <a:p>
            <a:endParaRPr lang="en-US" dirty="0"/>
          </a:p>
          <a:p>
            <a:pPr>
              <a:lnSpc>
                <a:spcPct val="110000"/>
              </a:lnSpc>
            </a:pPr>
            <a:r>
              <a:rPr lang="en-US" sz="2200" dirty="0">
                <a:latin typeface="Arial" panose="020B0604020202020204" pitchFamily="34" charset="0"/>
                <a:cs typeface="Arial" panose="020B0604020202020204" pitchFamily="34" charset="0"/>
              </a:rPr>
              <a:t>Who should select this format?</a:t>
            </a:r>
          </a:p>
          <a:p>
            <a:pPr>
              <a:lnSpc>
                <a:spcPct val="110000"/>
              </a:lnSpc>
            </a:pPr>
            <a:endParaRPr lang="en-US" sz="2200" dirty="0">
              <a:latin typeface="Arial" panose="020B0604020202020204" pitchFamily="34" charset="0"/>
              <a:cs typeface="Arial" panose="020B0604020202020204" pitchFamily="34" charset="0"/>
            </a:endParaRPr>
          </a:p>
          <a:p>
            <a:pPr>
              <a:lnSpc>
                <a:spcPct val="110000"/>
              </a:lnSpc>
            </a:pPr>
            <a:r>
              <a:rPr lang="en-US" sz="2200" dirty="0">
                <a:latin typeface="Arial" panose="020B0604020202020204" pitchFamily="34" charset="0"/>
                <a:cs typeface="Arial" panose="020B0604020202020204" pitchFamily="34" charset="0"/>
              </a:rPr>
              <a:t>Excellent choice for students without prior public health professional experience. </a:t>
            </a:r>
          </a:p>
          <a:p>
            <a:pPr>
              <a:lnSpc>
                <a:spcPct val="110000"/>
              </a:lnSpc>
            </a:pPr>
            <a:r>
              <a:rPr lang="en-US" sz="2200" dirty="0">
                <a:latin typeface="Arial" panose="020B0604020202020204" pitchFamily="34" charset="0"/>
                <a:cs typeface="Arial" panose="020B0604020202020204" pitchFamily="34" charset="0"/>
              </a:rPr>
              <a:t>Excellent choice for career changers.</a:t>
            </a:r>
          </a:p>
          <a:p>
            <a:pPr>
              <a:lnSpc>
                <a:spcPct val="110000"/>
              </a:lnSpc>
            </a:pPr>
            <a:r>
              <a:rPr lang="en-US" sz="2200" dirty="0">
                <a:latin typeface="Arial" panose="020B0604020202020204" pitchFamily="34" charset="0"/>
                <a:cs typeface="Arial" panose="020B0604020202020204" pitchFamily="34" charset="0"/>
              </a:rPr>
              <a:t>Excellent choice for those with limited professional work experience.</a:t>
            </a:r>
          </a:p>
          <a:p>
            <a:pPr>
              <a:lnSpc>
                <a:spcPct val="110000"/>
              </a:lnSpc>
            </a:pPr>
            <a:r>
              <a:rPr lang="en-US" sz="2200" dirty="0">
                <a:latin typeface="Arial" panose="020B0604020202020204" pitchFamily="34" charset="0"/>
                <a:cs typeface="Arial" panose="020B0604020202020204" pitchFamily="34" charset="0"/>
              </a:rPr>
              <a:t>Excellent choice for someone with sporadic PH experience.</a:t>
            </a:r>
          </a:p>
          <a:p>
            <a:endParaRPr lang="en-US" sz="2000" dirty="0">
              <a:latin typeface="Arial" panose="020B0604020202020204" pitchFamily="34" charset="0"/>
              <a:cs typeface="Arial" panose="020B0604020202020204" pitchFamily="34" charset="0"/>
            </a:endParaRP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2638984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080" y="1233296"/>
            <a:ext cx="6731726" cy="482293"/>
          </a:xfrm>
        </p:spPr>
        <p:txBody>
          <a:bodyPr>
            <a:normAutofit fontScale="90000"/>
          </a:bodyPr>
          <a:lstStyle/>
          <a:p>
            <a:br>
              <a:rPr lang="en-US" dirty="0"/>
            </a:br>
            <a:r>
              <a:rPr lang="en-US" sz="4400" b="1" dirty="0"/>
              <a:t>Resume Format- Hybrid</a:t>
            </a:r>
            <a:endParaRPr lang="en-US" sz="4400" dirty="0"/>
          </a:p>
        </p:txBody>
      </p:sp>
      <p:sp>
        <p:nvSpPr>
          <p:cNvPr id="4" name="Text Placeholder 3"/>
          <p:cNvSpPr>
            <a:spLocks noGrp="1"/>
          </p:cNvSpPr>
          <p:nvPr>
            <p:ph type="body" sz="half" idx="2"/>
          </p:nvPr>
        </p:nvSpPr>
        <p:spPr>
          <a:xfrm>
            <a:off x="1402080" y="1715589"/>
            <a:ext cx="9683931" cy="3805647"/>
          </a:xfrm>
        </p:spPr>
        <p:txBody>
          <a:bodyPr>
            <a:normAutofit/>
          </a:bodyPr>
          <a:lstStyle/>
          <a:p>
            <a:endParaRPr lang="en-US" dirty="0"/>
          </a:p>
          <a:p>
            <a:r>
              <a:rPr lang="en-US" sz="2000" dirty="0">
                <a:latin typeface="Arial" panose="020B0604020202020204" pitchFamily="34" charset="0"/>
                <a:cs typeface="Arial" panose="020B0604020202020204" pitchFamily="34" charset="0"/>
              </a:rPr>
              <a:t>Why use the Hybrid format?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format highlights the desired public health skills that employers are looking for.  </a:t>
            </a:r>
          </a:p>
          <a:p>
            <a:r>
              <a:rPr lang="en-US" sz="2000" dirty="0">
                <a:latin typeface="Arial" panose="020B0604020202020204" pitchFamily="34" charset="0"/>
                <a:cs typeface="Arial" panose="020B0604020202020204" pitchFamily="34" charset="0"/>
              </a:rPr>
              <a:t>  </a:t>
            </a:r>
          </a:p>
          <a:p>
            <a:pPr marR="51480"/>
            <a:r>
              <a:rPr lang="en-US" sz="2000" dirty="0">
                <a:latin typeface="Arial" panose="020B0604020202020204" pitchFamily="34" charset="0"/>
                <a:cs typeface="Arial" panose="020B0604020202020204" pitchFamily="34" charset="0"/>
              </a:rPr>
              <a:t>Looks chronological, but relevant experience can appear in preferred order. </a:t>
            </a:r>
          </a:p>
          <a:p>
            <a:pPr marR="51480"/>
            <a:r>
              <a:rPr lang="en-US" sz="2000" dirty="0">
                <a:latin typeface="Arial" panose="020B0604020202020204" pitchFamily="34" charset="0"/>
                <a:cs typeface="Arial" panose="020B0604020202020204" pitchFamily="34" charset="0"/>
              </a:rPr>
              <a:t>A great choice for many for MPH students.</a:t>
            </a:r>
          </a:p>
          <a:p>
            <a:endParaRPr lang="en-US" sz="2000" dirty="0">
              <a:latin typeface="Arial" panose="020B0604020202020204" pitchFamily="34" charset="0"/>
              <a:cs typeface="Arial" panose="020B0604020202020204" pitchFamily="34" charset="0"/>
            </a:endParaRPr>
          </a:p>
          <a:p>
            <a:r>
              <a:rPr lang="en-US" sz="2000" dirty="0">
                <a:solidFill>
                  <a:schemeClr val="accent2"/>
                </a:solidFill>
                <a:latin typeface="Arial" panose="020B0604020202020204" pitchFamily="34" charset="0"/>
                <a:cs typeface="Arial" panose="020B0604020202020204" pitchFamily="34" charset="0"/>
              </a:rPr>
              <a:t>Downside:  </a:t>
            </a:r>
            <a:r>
              <a:rPr lang="en-US" sz="2000" dirty="0">
                <a:latin typeface="Arial" panose="020B0604020202020204" pitchFamily="34" charset="0"/>
                <a:cs typeface="Arial" panose="020B0604020202020204" pitchFamily="34" charset="0"/>
              </a:rPr>
              <a:t>Dates are not consistent through out resume</a:t>
            </a:r>
          </a:p>
          <a:p>
            <a:endParaRPr lang="en-US" sz="2000" dirty="0">
              <a:latin typeface="Arial" panose="020B0604020202020204" pitchFamily="34" charset="0"/>
              <a:cs typeface="Arial" panose="020B0604020202020204" pitchFamily="34" charset="0"/>
            </a:endParaRPr>
          </a:p>
          <a:p>
            <a:endParaRPr lang="en-US" u="sng" dirty="0"/>
          </a:p>
          <a:p>
            <a:endParaRPr lang="en-US" dirty="0"/>
          </a:p>
          <a:p>
            <a:endParaRPr lang="en-US" dirty="0"/>
          </a:p>
          <a:p>
            <a:pPr lvl="1"/>
            <a:endParaRPr lang="en-US" dirty="0"/>
          </a:p>
        </p:txBody>
      </p:sp>
    </p:spTree>
    <p:extLst>
      <p:ext uri="{BB962C8B-B14F-4D97-AF65-F5344CB8AC3E}">
        <p14:creationId xmlns:p14="http://schemas.microsoft.com/office/powerpoint/2010/main" val="41763326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625791"/>
            <a:ext cx="6156960" cy="13265170"/>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PROFILE </a:t>
            </a:r>
          </a:p>
          <a:p>
            <a:r>
              <a:rPr lang="en-US" sz="800" dirty="0"/>
              <a:t>Master of Public Health candidate concentrating in epidemiology and research.  Health educator with experience working with diverse populations on disease prevention, wellness, and treatment protocols.  Strong project management skills, well versed in utilizing technology to reach international audiences on health  initiates.  Fluent in Spanish.</a:t>
            </a:r>
          </a:p>
          <a:p>
            <a:endParaRPr lang="en-US" sz="800" b="1" dirty="0"/>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Focus: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					 </a:t>
            </a:r>
            <a:r>
              <a:rPr lang="en-US" sz="800" dirty="0"/>
              <a:t>2004</a:t>
            </a:r>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Educator </a:t>
            </a:r>
            <a:r>
              <a:rPr lang="en-US" sz="800" dirty="0"/>
              <a:t>(part time)</a:t>
            </a:r>
            <a:r>
              <a:rPr lang="en-US" sz="800" b="1" dirty="0"/>
              <a:t>	 			</a:t>
            </a:r>
            <a:r>
              <a:rPr lang="en-US" sz="800" dirty="0"/>
              <a:t>Oct. 2012 – Aug. 2013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a:t>Third Grade Teacher, Science   			  </a:t>
            </a:r>
            <a:r>
              <a:rPr lang="en-US" sz="800" dirty="0"/>
              <a:t>                                Sept. 2005 – June 2008</a:t>
            </a:r>
          </a:p>
          <a:p>
            <a:r>
              <a:rPr lang="en-US" sz="800" dirty="0"/>
              <a:t> Rye 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p:cNvSpPr txBox="1"/>
          <p:nvPr/>
        </p:nvSpPr>
        <p:spPr>
          <a:xfrm>
            <a:off x="897775" y="1687484"/>
            <a:ext cx="1496290" cy="430887"/>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The Hybrid Resume format</a:t>
            </a:r>
          </a:p>
        </p:txBody>
      </p:sp>
    </p:spTree>
    <p:extLst>
      <p:ext uri="{BB962C8B-B14F-4D97-AF65-F5344CB8AC3E}">
        <p14:creationId xmlns:p14="http://schemas.microsoft.com/office/powerpoint/2010/main" val="2446195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9623" y="-6530280"/>
            <a:ext cx="6156960" cy="12772727"/>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PROFILE </a:t>
            </a:r>
          </a:p>
          <a:p>
            <a:r>
              <a:rPr lang="en-US" sz="800" dirty="0"/>
              <a:t>Master of Public Health candidate concentrating in epidemiology and research.  Health educator with experience in domestic and ………</a:t>
            </a:r>
          </a:p>
          <a:p>
            <a:endParaRPr lang="en-US" sz="800" b="1" dirty="0"/>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Focus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and relevant research studies by establishing a shared electronic file with research partners. </a:t>
            </a:r>
          </a:p>
          <a:p>
            <a:pPr marL="171450" lvl="0" indent="-171450">
              <a:buFont typeface="Arial" panose="020B0604020202020204" pitchFamily="34" charset="0"/>
              <a:buChar char="•"/>
            </a:pPr>
            <a:r>
              <a:rPr lang="en-US" sz="800" dirty="0"/>
              <a:t>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t>
            </a:r>
          </a:p>
          <a:p>
            <a:r>
              <a:rPr lang="en-US" sz="800" b="1" dirty="0"/>
              <a:t>HIV/AIDS Prevention Educator </a:t>
            </a:r>
            <a:r>
              <a:rPr lang="en-US" sz="800" dirty="0"/>
              <a:t>(part time)</a:t>
            </a:r>
            <a:r>
              <a:rPr lang="en-US" sz="800" b="1" dirty="0"/>
              <a:t>	 			</a:t>
            </a:r>
            <a:r>
              <a:rPr lang="en-US" sz="800" dirty="0"/>
              <a:t>Oct. 2008 – Aug. 2010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a:t>Third Grade Teacher, Science   			  </a:t>
            </a:r>
            <a:r>
              <a:rPr lang="en-US" sz="800" dirty="0"/>
              <a:t>                                Sept. 2005 – June 2008</a:t>
            </a:r>
          </a:p>
          <a:p>
            <a:r>
              <a:rPr lang="en-US" sz="800" dirty="0"/>
              <a:t> Rye 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2969623" y="1079863"/>
            <a:ext cx="5721531" cy="365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1079863"/>
            <a:ext cx="1496290" cy="430887"/>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List relevant courses to match the job</a:t>
            </a:r>
          </a:p>
        </p:txBody>
      </p:sp>
    </p:spTree>
    <p:extLst>
      <p:ext uri="{BB962C8B-B14F-4D97-AF65-F5344CB8AC3E}">
        <p14:creationId xmlns:p14="http://schemas.microsoft.com/office/powerpoint/2010/main" val="167904963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9623" y="-6530280"/>
            <a:ext cx="6156960" cy="13388280"/>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PROFILE </a:t>
            </a:r>
          </a:p>
          <a:p>
            <a:r>
              <a:rPr lang="en-US" sz="800" dirty="0"/>
              <a:t>Master of Public Health candidate concentrating in epidemiology and research.  Health educator with experience in domestic and ………</a:t>
            </a:r>
          </a:p>
          <a:p>
            <a:endParaRPr lang="en-US" sz="800" b="1" dirty="0"/>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Focus: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and relevant research studies by establishing a shared electronic file with research partners. </a:t>
            </a:r>
          </a:p>
          <a:p>
            <a:pPr marL="171450" lvl="0" indent="-171450">
              <a:buFont typeface="Arial" panose="020B0604020202020204" pitchFamily="34" charset="0"/>
              <a:buChar char="•"/>
            </a:pPr>
            <a:r>
              <a:rPr lang="en-US" sz="800" dirty="0"/>
              <a:t>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t>
            </a:r>
          </a:p>
          <a:p>
            <a:endParaRPr lang="en-US" sz="800" b="1" dirty="0"/>
          </a:p>
          <a:p>
            <a:r>
              <a:rPr lang="en-US" sz="800" b="1" dirty="0"/>
              <a:t>HIV/AIDS Prevention Educator </a:t>
            </a:r>
            <a:r>
              <a:rPr lang="en-US" sz="800" dirty="0"/>
              <a:t>(part time)</a:t>
            </a:r>
            <a:r>
              <a:rPr lang="en-US" sz="800" b="1" dirty="0"/>
              <a:t>	 			</a:t>
            </a:r>
            <a:r>
              <a:rPr lang="en-US" sz="800" dirty="0"/>
              <a:t>Oct. 2008 – Aug. 2010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a:t>Third Grade Teacher, Science   			  </a:t>
            </a:r>
            <a:r>
              <a:rPr lang="en-US" sz="800" dirty="0"/>
              <a:t>                                Sept. 2005 – June 2008</a:t>
            </a:r>
          </a:p>
          <a:p>
            <a:r>
              <a:rPr lang="en-US" sz="800" dirty="0"/>
              <a:t> Rye 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t>Education Technologist II   			</a:t>
            </a:r>
            <a:r>
              <a:rPr lang="en-US" sz="800" dirty="0"/>
              <a:t>                                  Sept</a:t>
            </a:r>
            <a:r>
              <a:rPr lang="en-US" sz="800" b="1" dirty="0"/>
              <a:t>. </a:t>
            </a:r>
            <a:r>
              <a:rPr lang="en-US" sz="800" dirty="0"/>
              <a:t>2004 – May 2005</a:t>
            </a:r>
            <a:r>
              <a:rPr lang="en-US" sz="800" b="1" dirty="0"/>
              <a:t> </a:t>
            </a:r>
          </a:p>
          <a:p>
            <a:pPr marL="171450" lvl="0" indent="-171450">
              <a:buFont typeface="Arial" panose="020B0604020202020204" pitchFamily="34" charset="0"/>
              <a:buChar char="•"/>
            </a:pPr>
            <a:r>
              <a:rPr lang="en-US" sz="800" dirty="0"/>
              <a:t>Assisted faculty with emerging technologies for class room instruction, and on line community building.</a:t>
            </a: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Oval 3"/>
          <p:cNvSpPr/>
          <p:nvPr/>
        </p:nvSpPr>
        <p:spPr>
          <a:xfrm>
            <a:off x="2911434" y="1746069"/>
            <a:ext cx="1454331" cy="2264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97775" y="1687484"/>
            <a:ext cx="1496290" cy="600164"/>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Highlight your PH experience, gaps in time are allowed</a:t>
            </a:r>
          </a:p>
        </p:txBody>
      </p:sp>
    </p:spTree>
    <p:extLst>
      <p:ext uri="{BB962C8B-B14F-4D97-AF65-F5344CB8AC3E}">
        <p14:creationId xmlns:p14="http://schemas.microsoft.com/office/powerpoint/2010/main" val="2186991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Experience Section</a:t>
            </a:r>
          </a:p>
        </p:txBody>
      </p:sp>
      <p:sp>
        <p:nvSpPr>
          <p:cNvPr id="3" name="Content Placeholder 2"/>
          <p:cNvSpPr>
            <a:spLocks noGrp="1"/>
          </p:cNvSpPr>
          <p:nvPr>
            <p:ph idx="1"/>
          </p:nvPr>
        </p:nvSpPr>
        <p:spPr>
          <a:xfrm>
            <a:off x="966651" y="2185988"/>
            <a:ext cx="9677537" cy="3571875"/>
          </a:xfrm>
        </p:spPr>
        <p:txBody>
          <a:bodyPr>
            <a:normAutofit/>
          </a:bodyPr>
          <a:lstStyle/>
          <a:p>
            <a:pPr marL="457200" marR="5350" lvl="1" indent="0">
              <a:buNone/>
            </a:pPr>
            <a:r>
              <a:rPr lang="en-US" i="1" dirty="0">
                <a:latin typeface="Arial" panose="020B0604020202020204" pitchFamily="34" charset="0"/>
                <a:cs typeface="Arial" panose="020B0604020202020204" pitchFamily="34" charset="0"/>
              </a:rPr>
              <a:t>Experience should include:</a:t>
            </a:r>
          </a:p>
          <a:p>
            <a:pPr marL="457200" marR="5350" lvl="1" indent="0">
              <a:buNone/>
            </a:pPr>
            <a:endParaRPr lang="en-US" i="1" dirty="0">
              <a:latin typeface="Arial" panose="020B0604020202020204" pitchFamily="34" charset="0"/>
              <a:cs typeface="Arial" panose="020B0604020202020204" pitchFamily="34" charset="0"/>
            </a:endParaRPr>
          </a:p>
          <a:p>
            <a:pPr marL="457200" marR="5350" lvl="1" indent="0">
              <a:buNone/>
            </a:pPr>
            <a:r>
              <a:rPr lang="en-US" i="1" dirty="0">
                <a:latin typeface="Arial" panose="020B0604020202020204" pitchFamily="34" charset="0"/>
                <a:cs typeface="Arial" panose="020B0604020202020204" pitchFamily="34" charset="0"/>
              </a:rPr>
              <a:t>Part time PH jobs, PH internships, PH volunteer work, and prior professional experience</a:t>
            </a:r>
          </a:p>
          <a:p>
            <a:pPr marL="457200" marR="5350" lvl="1" indent="0">
              <a:buNone/>
            </a:pPr>
            <a:endParaRPr lang="en-US" i="1" dirty="0">
              <a:solidFill>
                <a:schemeClr val="accent2"/>
              </a:solidFill>
              <a:latin typeface="Arial" panose="020B0604020202020204" pitchFamily="34" charset="0"/>
              <a:cs typeface="Arial" panose="020B0604020202020204" pitchFamily="34" charset="0"/>
            </a:endParaRPr>
          </a:p>
          <a:p>
            <a:pPr marL="457200" marR="5350" lvl="1" indent="0">
              <a:buNone/>
            </a:pPr>
            <a:r>
              <a:rPr lang="en-US" i="1" dirty="0">
                <a:solidFill>
                  <a:schemeClr val="accent2"/>
                </a:solidFill>
                <a:latin typeface="Arial" panose="020B0604020202020204" pitchFamily="34" charset="0"/>
                <a:cs typeface="Arial" panose="020B0604020202020204" pitchFamily="34" charset="0"/>
              </a:rPr>
              <a:t>anything that is relevant to the PH position you are seeking</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78648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5120" y="-6625791"/>
            <a:ext cx="6156960" cy="13388280"/>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PROFILE </a:t>
            </a:r>
          </a:p>
          <a:p>
            <a:r>
              <a:rPr lang="en-US" sz="800" dirty="0"/>
              <a:t>Master of Public Health candidate concentrating in epidemiology and research.  Health educator with experience in domestic and ………</a:t>
            </a:r>
          </a:p>
          <a:p>
            <a:endParaRPr lang="en-US" sz="800" b="1" dirty="0"/>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Educator </a:t>
            </a:r>
            <a:r>
              <a:rPr lang="en-US" sz="800" dirty="0"/>
              <a:t>(part time)</a:t>
            </a:r>
            <a:r>
              <a:rPr lang="en-US" sz="800" b="1" dirty="0"/>
              <a:t>	 			</a:t>
            </a:r>
            <a:r>
              <a:rPr lang="en-US" sz="800" dirty="0"/>
              <a:t>Oct. 2008 – Aug. 2010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a:t>Third Grade Teacher, Science   			  </a:t>
            </a:r>
            <a:r>
              <a:rPr lang="en-US" sz="800" dirty="0"/>
              <a:t>                                Sept. 2005 – June 2008</a:t>
            </a:r>
          </a:p>
          <a:p>
            <a:r>
              <a:rPr lang="en-US" sz="800" dirty="0"/>
              <a:t> Rye 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t>Education Technologist II   			</a:t>
            </a:r>
            <a:r>
              <a:rPr lang="en-US" sz="800" dirty="0"/>
              <a:t>                                  Sept</a:t>
            </a:r>
            <a:r>
              <a:rPr lang="en-US" sz="800" b="1" dirty="0"/>
              <a:t>. </a:t>
            </a:r>
            <a:r>
              <a:rPr lang="en-US" sz="800" dirty="0"/>
              <a:t>2004 – May 2005</a:t>
            </a:r>
            <a:r>
              <a:rPr lang="en-US" sz="800" b="1" dirty="0"/>
              <a:t> </a:t>
            </a:r>
          </a:p>
          <a:p>
            <a:pPr marL="171450" lvl="0" indent="-171450">
              <a:buFont typeface="Arial" panose="020B0604020202020204" pitchFamily="34" charset="0"/>
              <a:buChar char="•"/>
            </a:pPr>
            <a:r>
              <a:rPr lang="en-US" sz="800" dirty="0"/>
              <a:t>Assisted faculty with emerging technologies for class room instruction, and on line community building.</a:t>
            </a: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4101738" y="1762298"/>
            <a:ext cx="661455" cy="236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247804" y="3081888"/>
            <a:ext cx="515389" cy="296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557846" y="2504804"/>
            <a:ext cx="448889" cy="261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6735" y="3884165"/>
            <a:ext cx="415636" cy="2111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97775" y="1687484"/>
            <a:ext cx="1496290" cy="769441"/>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PH work (Part time, internships, full time jobs) are highlighted first.</a:t>
            </a:r>
          </a:p>
        </p:txBody>
      </p:sp>
    </p:spTree>
    <p:extLst>
      <p:ext uri="{BB962C8B-B14F-4D97-AF65-F5344CB8AC3E}">
        <p14:creationId xmlns:p14="http://schemas.microsoft.com/office/powerpoint/2010/main" val="46047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5120" y="-6625791"/>
            <a:ext cx="6156960" cy="12649617"/>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PROFILE </a:t>
            </a:r>
          </a:p>
          <a:p>
            <a:r>
              <a:rPr lang="en-US" sz="800" dirty="0"/>
              <a:t>Master of Public Health candidate concentrating in epidemiology and research.  Health educator with experience in domestic and ………</a:t>
            </a:r>
          </a:p>
          <a:p>
            <a:endParaRPr lang="en-US" sz="800" b="1" dirty="0"/>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 Education</a:t>
            </a:r>
            <a:endParaRPr lang="en-US" sz="800" dirty="0"/>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Educator </a:t>
            </a:r>
            <a:r>
              <a:rPr lang="en-US" sz="800" dirty="0"/>
              <a:t>(part time)</a:t>
            </a:r>
            <a:r>
              <a:rPr lang="en-US" sz="800" b="1" dirty="0"/>
              <a:t>	 			</a:t>
            </a:r>
            <a:r>
              <a:rPr lang="en-US" sz="800" dirty="0"/>
              <a:t>Oct. 2008 – Aug. 2010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a:t>Third Grade Teacher, Science   			  </a:t>
            </a:r>
            <a:r>
              <a:rPr lang="en-US" sz="800" dirty="0"/>
              <a:t>                                Sept. 2005 – June 2008</a:t>
            </a:r>
          </a:p>
          <a:p>
            <a:r>
              <a:rPr lang="en-US" sz="800" dirty="0"/>
              <a:t> Rye 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p:txBody>
      </p:sp>
      <p:sp>
        <p:nvSpPr>
          <p:cNvPr id="7" name="Oval 6"/>
          <p:cNvSpPr/>
          <p:nvPr/>
        </p:nvSpPr>
        <p:spPr>
          <a:xfrm>
            <a:off x="7193280" y="1550127"/>
            <a:ext cx="1672046" cy="27867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2118371"/>
            <a:ext cx="1496290" cy="430887"/>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Dates are not in order.</a:t>
            </a:r>
          </a:p>
        </p:txBody>
      </p:sp>
    </p:spTree>
    <p:extLst>
      <p:ext uri="{BB962C8B-B14F-4D97-AF65-F5344CB8AC3E}">
        <p14:creationId xmlns:p14="http://schemas.microsoft.com/office/powerpoint/2010/main" val="7147736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2903" y="-6625791"/>
            <a:ext cx="6156960" cy="12649617"/>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a:t>EDUCATION</a:t>
            </a:r>
          </a:p>
          <a:p>
            <a:r>
              <a:rPr lang="en-US" sz="800" b="1" dirty="0"/>
              <a:t>Master of Public Health 	                              			</a:t>
            </a:r>
            <a:r>
              <a:rPr lang="en-US" sz="800" dirty="0"/>
              <a:t>Expected 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Health, Biostatistics, Community Assessment</a:t>
            </a:r>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a:t>PUBLIC HEALTH EXPERIENCE</a:t>
            </a:r>
          </a:p>
          <a:p>
            <a:r>
              <a:rPr lang="en-US" sz="800" b="1" dirty="0"/>
              <a:t>Health Educator/Researcher </a:t>
            </a:r>
            <a:r>
              <a:rPr lang="en-US" sz="800" dirty="0"/>
              <a:t>(part time)</a:t>
            </a:r>
            <a:r>
              <a:rPr lang="en-US" sz="800" b="1" dirty="0"/>
              <a:t>			                                           </a:t>
            </a:r>
            <a:r>
              <a:rPr lang="en-US" sz="800" dirty="0"/>
              <a:t>Aug. 2016—Present</a:t>
            </a:r>
          </a:p>
          <a:p>
            <a:r>
              <a:rPr lang="en-US" sz="800" dirty="0"/>
              <a:t>Food Policy Systems, Portchester, NY</a:t>
            </a:r>
          </a:p>
          <a:p>
            <a:pPr marL="171450" lvl="0" indent="-171450">
              <a:buFont typeface="Arial" panose="020B0604020202020204" pitchFamily="34" charset="0"/>
              <a:buChar char="•"/>
            </a:pPr>
            <a:r>
              <a:rPr lang="en-US" sz="800" dirty="0"/>
              <a:t>Identify 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dirty="0"/>
              <a:t>May 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Educator </a:t>
            </a:r>
            <a:r>
              <a:rPr lang="en-US" sz="800" dirty="0"/>
              <a:t>(part time)</a:t>
            </a:r>
            <a:r>
              <a:rPr lang="en-US" sz="800" b="1" dirty="0"/>
              <a:t>	 			</a:t>
            </a:r>
            <a:r>
              <a:rPr lang="en-US" sz="800" dirty="0"/>
              <a:t>Oct. 2008 – Aug. 2010 </a:t>
            </a:r>
          </a:p>
          <a:p>
            <a:r>
              <a:rPr lang="en-US" sz="800" dirty="0"/>
              <a:t>Global 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a:t>Co-developed 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dirty="0"/>
              <a:t>Oct 2017 – April 2018</a:t>
            </a:r>
          </a:p>
          <a:p>
            <a:r>
              <a:rPr lang="en-US" sz="800" dirty="0"/>
              <a:t>Maine Research Institute, Portland, ME</a:t>
            </a:r>
          </a:p>
          <a:p>
            <a:pPr marL="171450" lvl="0" indent="-171450">
              <a:buFont typeface="Arial" panose="020B0604020202020204" pitchFamily="34" charset="0"/>
              <a:buChar char="•"/>
            </a:pPr>
            <a:r>
              <a:rPr lang="en-US" sz="800" dirty="0"/>
              <a:t>Conduct 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solidFill>
                  <a:srgbClr val="FF0000"/>
                </a:solidFill>
              </a:rPr>
              <a:t>PROFESSIONAL EXPERIENCE</a:t>
            </a:r>
            <a:endParaRPr lang="en-US" sz="800" dirty="0">
              <a:solidFill>
                <a:srgbClr val="FF0000"/>
              </a:solidFill>
            </a:endParaRPr>
          </a:p>
          <a:p>
            <a:r>
              <a:rPr lang="en-US" sz="800" b="1" dirty="0"/>
              <a:t>Supervisor, Client Relations and Service			  </a:t>
            </a:r>
            <a:r>
              <a:rPr lang="en-US" sz="800" dirty="0"/>
              <a:t>                                Sept. 2005 – June 2008</a:t>
            </a:r>
          </a:p>
          <a:p>
            <a:r>
              <a:rPr lang="en-US" sz="800" dirty="0"/>
              <a:t> Rye Community Bank, Portchester, NY</a:t>
            </a:r>
          </a:p>
          <a:p>
            <a:pPr marL="171450" lvl="0" indent="-171450">
              <a:buFont typeface="Arial" panose="020B0604020202020204" pitchFamily="34" charset="0"/>
              <a:buChar char="•"/>
            </a:pPr>
            <a:r>
              <a:rPr lang="en-US" sz="800" dirty="0"/>
              <a:t>Managed client relationships, solved conflict thru creative solutions, trained staff in customer experience.</a:t>
            </a:r>
          </a:p>
          <a:p>
            <a:r>
              <a:rPr lang="en-US" sz="800" dirty="0"/>
              <a:t> </a:t>
            </a:r>
          </a:p>
          <a:p>
            <a:r>
              <a:rPr lang="en-US" sz="800" b="1" dirty="0"/>
              <a:t>Teller    			</a:t>
            </a:r>
            <a:r>
              <a:rPr lang="en-US" sz="800" dirty="0"/>
              <a:t>                                                                             Sept</a:t>
            </a:r>
            <a:r>
              <a:rPr lang="en-US" sz="800" b="1" dirty="0"/>
              <a:t>. </a:t>
            </a:r>
            <a:r>
              <a:rPr lang="en-US" sz="800" dirty="0"/>
              <a:t>2004 – May 2005</a:t>
            </a:r>
            <a:r>
              <a:rPr lang="en-US" sz="800" b="1" dirty="0"/>
              <a:t> </a:t>
            </a:r>
          </a:p>
          <a:p>
            <a:pPr marL="171450" lvl="0" indent="-171450">
              <a:buFont typeface="Arial" panose="020B0604020202020204" pitchFamily="34" charset="0"/>
              <a:buChar char="•"/>
            </a:pPr>
            <a:r>
              <a:rPr lang="en-US" sz="800" dirty="0"/>
              <a:t>Managed all financial transactions, educated clients on savings and loan programs, exhibited profession demeanor. </a:t>
            </a: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Oval 4"/>
          <p:cNvSpPr/>
          <p:nvPr/>
        </p:nvSpPr>
        <p:spPr>
          <a:xfrm>
            <a:off x="1680754" y="4693920"/>
            <a:ext cx="6122125" cy="12166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7695" y="3635801"/>
            <a:ext cx="1496290" cy="1107996"/>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Other Professional experience that shows transferable skills and professionalism is included at bottom.</a:t>
            </a:r>
          </a:p>
        </p:txBody>
      </p:sp>
    </p:spTree>
    <p:extLst>
      <p:ext uri="{BB962C8B-B14F-4D97-AF65-F5344CB8AC3E}">
        <p14:creationId xmlns:p14="http://schemas.microsoft.com/office/powerpoint/2010/main" val="6547611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19" y="1114426"/>
            <a:ext cx="9303069" cy="671512"/>
          </a:xfrm>
        </p:spPr>
        <p:txBody>
          <a:bodyPr>
            <a:normAutofit/>
          </a:bodyPr>
          <a:lstStyle/>
          <a:p>
            <a:r>
              <a:rPr lang="en-US" sz="2800" b="1" dirty="0">
                <a:latin typeface="Arial" panose="020B0604020202020204" pitchFamily="34" charset="0"/>
                <a:cs typeface="Arial" panose="020B0604020202020204" pitchFamily="34" charset="0"/>
              </a:rPr>
              <a:t>Are you new to the professional world?</a:t>
            </a:r>
          </a:p>
        </p:txBody>
      </p:sp>
      <p:sp>
        <p:nvSpPr>
          <p:cNvPr id="3" name="Rectangle 2"/>
          <p:cNvSpPr/>
          <p:nvPr/>
        </p:nvSpPr>
        <p:spPr>
          <a:xfrm>
            <a:off x="1532709" y="2229395"/>
            <a:ext cx="6321223" cy="2862322"/>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Lots of ways to showcase your growing PH expertise in the Hybrid format: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Course work – shows growing knowledge</a:t>
            </a:r>
          </a:p>
          <a:p>
            <a:r>
              <a:rPr lang="en-US" sz="2000" dirty="0">
                <a:latin typeface="Arial" panose="020B0604020202020204" pitchFamily="34" charset="0"/>
                <a:cs typeface="Arial" panose="020B0604020202020204" pitchFamily="34" charset="0"/>
              </a:rPr>
              <a:t>Research projects – illustrates your abilities</a:t>
            </a:r>
          </a:p>
          <a:p>
            <a:r>
              <a:rPr lang="en-US" sz="2000" dirty="0">
                <a:latin typeface="Arial" panose="020B0604020202020204" pitchFamily="34" charset="0"/>
                <a:cs typeface="Arial" panose="020B0604020202020204" pitchFamily="34" charset="0"/>
              </a:rPr>
              <a:t>Volunteering – showcases skills and experience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Go to the Hybrid Resume </a:t>
            </a:r>
            <a:r>
              <a:rPr lang="en-US" sz="2000" dirty="0" err="1">
                <a:latin typeface="Arial" panose="020B0604020202020204" pitchFamily="34" charset="0"/>
                <a:cs typeface="Arial" panose="020B0604020202020204" pitchFamily="34" charset="0"/>
              </a:rPr>
              <a:t>Powerpoint</a:t>
            </a:r>
            <a:r>
              <a:rPr lang="en-US" sz="2000" dirty="0">
                <a:latin typeface="Arial" panose="020B0604020202020204" pitchFamily="34" charset="0"/>
                <a:cs typeface="Arial" panose="020B0604020202020204" pitchFamily="34" charset="0"/>
              </a:rPr>
              <a:t> for more information!</a:t>
            </a:r>
            <a:endParaRPr lang="en-US" sz="2000" dirty="0"/>
          </a:p>
        </p:txBody>
      </p:sp>
    </p:spTree>
    <p:extLst>
      <p:ext uri="{BB962C8B-B14F-4D97-AF65-F5344CB8AC3E}">
        <p14:creationId xmlns:p14="http://schemas.microsoft.com/office/powerpoint/2010/main" val="41548676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874" y="1114427"/>
            <a:ext cx="9170125" cy="714374"/>
          </a:xfrm>
        </p:spPr>
        <p:txBody>
          <a:bodyPr>
            <a:normAutofit/>
          </a:bodyPr>
          <a:lstStyle/>
          <a:p>
            <a:pPr algn="l"/>
            <a:r>
              <a:rPr lang="en-US" sz="4400" b="1" dirty="0">
                <a:latin typeface="Arial" panose="020B0604020202020204" pitchFamily="34" charset="0"/>
                <a:cs typeface="Arial" panose="020B0604020202020204" pitchFamily="34" charset="0"/>
              </a:rPr>
              <a:t>SNAPSHOT OF A RESUME</a:t>
            </a:r>
          </a:p>
        </p:txBody>
      </p:sp>
      <p:sp>
        <p:nvSpPr>
          <p:cNvPr id="3" name="Subtitle 2"/>
          <p:cNvSpPr>
            <a:spLocks noGrp="1"/>
          </p:cNvSpPr>
          <p:nvPr>
            <p:ph type="subTitle" idx="1"/>
          </p:nvPr>
        </p:nvSpPr>
        <p:spPr>
          <a:xfrm>
            <a:off x="1759130" y="1907177"/>
            <a:ext cx="8908869" cy="3836398"/>
          </a:xfrm>
        </p:spPr>
        <p:txBody>
          <a:bodyPr>
            <a:normAutofit fontScale="40000" lnSpcReduction="20000"/>
          </a:bodyPr>
          <a:lstStyle/>
          <a:p>
            <a:endParaRPr lang="en-US" dirty="0"/>
          </a:p>
          <a:p>
            <a:pPr algn="l"/>
            <a:r>
              <a:rPr lang="en-US" sz="5600" dirty="0">
                <a:latin typeface="Arial" panose="020B0604020202020204" pitchFamily="34" charset="0"/>
                <a:cs typeface="Arial" panose="020B0604020202020204" pitchFamily="34" charset="0"/>
              </a:rPr>
              <a:t>Summary of your professional experiences and education</a:t>
            </a:r>
          </a:p>
          <a:p>
            <a:pPr algn="l"/>
            <a:endParaRPr lang="en-US" sz="5600" dirty="0">
              <a:latin typeface="Arial" panose="020B0604020202020204" pitchFamily="34" charset="0"/>
              <a:cs typeface="Arial" panose="020B0604020202020204" pitchFamily="34" charset="0"/>
            </a:endParaRPr>
          </a:p>
          <a:p>
            <a:pPr algn="l"/>
            <a:r>
              <a:rPr lang="en-US" sz="5600" dirty="0">
                <a:latin typeface="Arial" panose="020B0604020202020204" pitchFamily="34" charset="0"/>
                <a:cs typeface="Arial" panose="020B0604020202020204" pitchFamily="34" charset="0"/>
              </a:rPr>
              <a:t>1-2 pages</a:t>
            </a:r>
          </a:p>
          <a:p>
            <a:pPr algn="l"/>
            <a:endParaRPr lang="en-US" sz="5600" dirty="0">
              <a:latin typeface="Arial" panose="020B0604020202020204" pitchFamily="34" charset="0"/>
              <a:cs typeface="Arial" panose="020B0604020202020204" pitchFamily="34" charset="0"/>
            </a:endParaRPr>
          </a:p>
          <a:p>
            <a:pPr algn="l"/>
            <a:r>
              <a:rPr lang="en-US" sz="5600" dirty="0">
                <a:latin typeface="Arial" panose="020B0604020202020204" pitchFamily="34" charset="0"/>
                <a:cs typeface="Arial" panose="020B0604020202020204" pitchFamily="34" charset="0"/>
              </a:rPr>
              <a:t>Strong emphasis on action verbs and results achieved</a:t>
            </a:r>
          </a:p>
          <a:p>
            <a:pPr algn="l"/>
            <a:endParaRPr lang="en-US" sz="5600" dirty="0">
              <a:latin typeface="Arial" panose="020B0604020202020204" pitchFamily="34" charset="0"/>
              <a:cs typeface="Arial" panose="020B0604020202020204" pitchFamily="34" charset="0"/>
            </a:endParaRPr>
          </a:p>
          <a:p>
            <a:pPr algn="l"/>
            <a:r>
              <a:rPr lang="en-US" sz="5600" dirty="0">
                <a:solidFill>
                  <a:schemeClr val="accent2"/>
                </a:solidFill>
                <a:latin typeface="Arial" panose="020B0604020202020204" pitchFamily="34" charset="0"/>
                <a:cs typeface="Arial" panose="020B0604020202020204" pitchFamily="34" charset="0"/>
              </a:rPr>
              <a:t>Must be tailored to a specific job/internship  - NOT “one size fits all”</a:t>
            </a:r>
          </a:p>
          <a:p>
            <a:pPr algn="l"/>
            <a:endParaRPr lang="en-US" sz="5600" dirty="0">
              <a:latin typeface="Arial" panose="020B0604020202020204" pitchFamily="34" charset="0"/>
              <a:cs typeface="Arial" panose="020B0604020202020204" pitchFamily="34" charset="0"/>
            </a:endParaRPr>
          </a:p>
          <a:p>
            <a:pPr algn="l"/>
            <a:r>
              <a:rPr lang="en-US" sz="5600" dirty="0">
                <a:latin typeface="Arial" panose="020B0604020202020204" pitchFamily="34" charset="0"/>
                <a:cs typeface="Arial" panose="020B0604020202020204" pitchFamily="34" charset="0"/>
              </a:rPr>
              <a:t>Start with a core resume, then tweak for each position applied</a:t>
            </a:r>
          </a:p>
          <a:p>
            <a:endParaRPr lang="en-US" sz="5600" dirty="0"/>
          </a:p>
          <a:p>
            <a:endParaRPr lang="en-US" sz="5600" dirty="0">
              <a:solidFill>
                <a:schemeClr val="accent3"/>
              </a:solidFill>
            </a:endParaRPr>
          </a:p>
        </p:txBody>
      </p:sp>
    </p:spTree>
    <p:extLst>
      <p:ext uri="{BB962C8B-B14F-4D97-AF65-F5344CB8AC3E}">
        <p14:creationId xmlns:p14="http://schemas.microsoft.com/office/powerpoint/2010/main" val="2457792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791" y="953438"/>
            <a:ext cx="9201150" cy="888207"/>
          </a:xfrm>
        </p:spPr>
        <p:txBody>
          <a:bodyPr>
            <a:normAutofit/>
          </a:bodyPr>
          <a:lstStyle/>
          <a:p>
            <a:r>
              <a:rPr lang="en-US" sz="4000" dirty="0">
                <a:latin typeface="Arial" panose="020B0604020202020204" pitchFamily="34" charset="0"/>
                <a:cs typeface="Arial" panose="020B0604020202020204" pitchFamily="34" charset="0"/>
              </a:rPr>
              <a:t>Thank you for inspiration and tips:</a:t>
            </a:r>
          </a:p>
        </p:txBody>
      </p:sp>
      <p:sp>
        <p:nvSpPr>
          <p:cNvPr id="3" name="Content Placeholder 2"/>
          <p:cNvSpPr>
            <a:spLocks noGrp="1"/>
          </p:cNvSpPr>
          <p:nvPr>
            <p:ph idx="1"/>
          </p:nvPr>
        </p:nvSpPr>
        <p:spPr>
          <a:xfrm>
            <a:off x="1620982" y="2019994"/>
            <a:ext cx="9023206" cy="3737870"/>
          </a:xfrm>
        </p:spPr>
        <p:txBody>
          <a:bodyPr>
            <a:normAutofit/>
          </a:bodyPr>
          <a:lstStyle/>
          <a:p>
            <a:pPr marL="0" indent="0">
              <a:buNone/>
            </a:pPr>
            <a:r>
              <a:rPr lang="en-US" sz="2400" u="sng" dirty="0">
                <a:latin typeface="Arial" panose="020B0604020202020204" pitchFamily="34" charset="0"/>
                <a:cs typeface="Arial" panose="020B0604020202020204" pitchFamily="34" charset="0"/>
              </a:rPr>
              <a:t>References:</a:t>
            </a:r>
          </a:p>
          <a:p>
            <a:pPr marL="0" indent="0">
              <a:buNone/>
            </a:pPr>
            <a:r>
              <a:rPr lang="en-US" sz="2400">
                <a:latin typeface="Arial" panose="020B0604020202020204" pitchFamily="34" charset="0"/>
                <a:cs typeface="Arial" panose="020B0604020202020204" pitchFamily="34" charset="0"/>
              </a:rPr>
              <a:t>Resume Now.com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What Color is Your Parachute (author: Richard N. </a:t>
            </a:r>
            <a:r>
              <a:rPr lang="en-US" sz="2400" dirty="0" err="1">
                <a:latin typeface="Arial" panose="020B0604020202020204" pitchFamily="34" charset="0"/>
                <a:cs typeface="Arial" panose="020B0604020202020204" pitchFamily="34" charset="0"/>
              </a:rPr>
              <a:t>Bolles</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Johns Hopkins University</a:t>
            </a:r>
          </a:p>
          <a:p>
            <a:pPr marL="0" indent="0">
              <a:buNone/>
            </a:pPr>
            <a:r>
              <a:rPr lang="en-US" sz="2400" dirty="0" err="1">
                <a:latin typeface="Arial" panose="020B0604020202020204" pitchFamily="34" charset="0"/>
                <a:cs typeface="Arial" panose="020B0604020202020204" pitchFamily="34" charset="0"/>
              </a:rPr>
              <a:t>LinkedIn.Com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APHA</a:t>
            </a:r>
          </a:p>
          <a:p>
            <a:pPr marL="0" indent="0">
              <a:buNone/>
            </a:pPr>
            <a:endParaRPr lang="en-US" dirty="0"/>
          </a:p>
        </p:txBody>
      </p:sp>
    </p:spTree>
    <p:extLst>
      <p:ext uri="{BB962C8B-B14F-4D97-AF65-F5344CB8AC3E}">
        <p14:creationId xmlns:p14="http://schemas.microsoft.com/office/powerpoint/2010/main" val="8947575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Most important?</a:t>
            </a:r>
          </a:p>
        </p:txBody>
      </p:sp>
      <p:sp>
        <p:nvSpPr>
          <p:cNvPr id="3" name="Content Placeholder 2"/>
          <p:cNvSpPr>
            <a:spLocks noGrp="1"/>
          </p:cNvSpPr>
          <p:nvPr>
            <p:ph idx="1"/>
          </p:nvPr>
        </p:nvSpPr>
        <p:spPr>
          <a:xfrm>
            <a:off x="1443037" y="2049464"/>
            <a:ext cx="7679921" cy="2012603"/>
          </a:xfrm>
        </p:spPr>
        <p:txBody>
          <a:bodyPr/>
          <a:lstStyle/>
          <a:p>
            <a:r>
              <a:rPr lang="en-US" dirty="0">
                <a:latin typeface="Arial" panose="020B0604020202020204" pitchFamily="34" charset="0"/>
                <a:cs typeface="Arial" panose="020B0604020202020204" pitchFamily="34" charset="0"/>
              </a:rPr>
              <a:t>Relevant experience</a:t>
            </a:r>
          </a:p>
          <a:p>
            <a:r>
              <a:rPr lang="en-US" dirty="0">
                <a:latin typeface="Arial" panose="020B0604020202020204" pitchFamily="34" charset="0"/>
                <a:cs typeface="Arial" panose="020B0604020202020204" pitchFamily="34" charset="0"/>
              </a:rPr>
              <a:t>Clarity – easy to read</a:t>
            </a:r>
          </a:p>
          <a:p>
            <a:r>
              <a:rPr lang="en-US" dirty="0">
                <a:latin typeface="Arial" panose="020B0604020202020204" pitchFamily="34" charset="0"/>
                <a:cs typeface="Arial" panose="020B0604020202020204" pitchFamily="34" charset="0"/>
              </a:rPr>
              <a:t>Standard format  – an Outline</a:t>
            </a:r>
          </a:p>
          <a:p>
            <a:endParaRPr lang="en-US" dirty="0"/>
          </a:p>
        </p:txBody>
      </p:sp>
    </p:spTree>
    <p:extLst>
      <p:ext uri="{BB962C8B-B14F-4D97-AF65-F5344CB8AC3E}">
        <p14:creationId xmlns:p14="http://schemas.microsoft.com/office/powerpoint/2010/main" val="12680932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417" y="1010196"/>
            <a:ext cx="8316685" cy="1053736"/>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4400" b="1" dirty="0">
                <a:latin typeface="Arial" panose="020B0604020202020204" pitchFamily="34" charset="0"/>
                <a:cs typeface="Arial" panose="020B0604020202020204" pitchFamily="34" charset="0"/>
              </a:rPr>
              <a:t>RESUME FORMAT</a:t>
            </a:r>
            <a:endParaRPr lang="en-US" sz="4400" dirty="0"/>
          </a:p>
        </p:txBody>
      </p:sp>
      <p:sp>
        <p:nvSpPr>
          <p:cNvPr id="4" name="Text Placeholder 3"/>
          <p:cNvSpPr>
            <a:spLocks noGrp="1"/>
          </p:cNvSpPr>
          <p:nvPr>
            <p:ph type="body" sz="half" idx="2"/>
          </p:nvPr>
        </p:nvSpPr>
        <p:spPr>
          <a:xfrm>
            <a:off x="1672046" y="1924594"/>
            <a:ext cx="9413964" cy="3683728"/>
          </a:xfrm>
        </p:spPr>
        <p:txBody>
          <a:bodyPr/>
          <a:lstStyle/>
          <a:p>
            <a:endParaRPr lang="en-US"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What one is right for you?</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1) Chronological format </a:t>
            </a: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2) Hybrid format</a:t>
            </a:r>
          </a:p>
          <a:p>
            <a:endParaRPr lang="en-US" b="1" dirty="0"/>
          </a:p>
          <a:p>
            <a:pPr lvl="0"/>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578615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102" y="1233296"/>
            <a:ext cx="8097784" cy="778384"/>
          </a:xfrm>
        </p:spPr>
        <p:txBody>
          <a:bodyPr>
            <a:normAutofit fontScale="90000"/>
          </a:bodyPr>
          <a:lstStyle/>
          <a:p>
            <a:br>
              <a:rPr lang="en-US" sz="4400" b="1" dirty="0"/>
            </a:br>
            <a:r>
              <a:rPr lang="en-US" sz="4400" b="1" dirty="0">
                <a:latin typeface="Arial" panose="020B0604020202020204" pitchFamily="34" charset="0"/>
                <a:cs typeface="Arial" panose="020B0604020202020204" pitchFamily="34" charset="0"/>
              </a:rPr>
              <a:t>Resume Format # 1- Chronological</a:t>
            </a:r>
          </a:p>
        </p:txBody>
      </p:sp>
      <p:sp>
        <p:nvSpPr>
          <p:cNvPr id="4" name="Text Placeholder 3"/>
          <p:cNvSpPr>
            <a:spLocks noGrp="1"/>
          </p:cNvSpPr>
          <p:nvPr>
            <p:ph type="body" sz="half" idx="2"/>
          </p:nvPr>
        </p:nvSpPr>
        <p:spPr>
          <a:xfrm>
            <a:off x="1540238" y="1802675"/>
            <a:ext cx="10246223" cy="3805647"/>
          </a:xfrm>
        </p:spPr>
        <p:txBody>
          <a:bodyPr>
            <a:normAutofit/>
          </a:bodyPr>
          <a:lstStyle/>
          <a:p>
            <a:endParaRPr lang="en-US" dirty="0"/>
          </a:p>
          <a:p>
            <a:r>
              <a:rPr lang="en-US" sz="2400" dirty="0">
                <a:latin typeface="Arial" panose="020B0604020202020204" pitchFamily="34" charset="0"/>
                <a:cs typeface="Arial" panose="020B0604020202020204" pitchFamily="34" charset="0"/>
              </a:rPr>
              <a:t>Who should select the chronological template?</a:t>
            </a:r>
          </a:p>
          <a:p>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Anyone who has been working in public health and has recent </a:t>
            </a:r>
          </a:p>
          <a:p>
            <a:pPr lvl="0"/>
            <a:r>
              <a:rPr lang="en-US" sz="2400" dirty="0">
                <a:latin typeface="Arial" panose="020B0604020202020204" pitchFamily="34" charset="0"/>
                <a:cs typeface="Arial" panose="020B0604020202020204" pitchFamily="34" charset="0"/>
              </a:rPr>
              <a:t>jobs in the field.</a:t>
            </a:r>
          </a:p>
          <a:p>
            <a:pPr lvl="0"/>
            <a:endParaRPr lang="en-US" sz="2400" dirty="0">
              <a:latin typeface="Arial" panose="020B0604020202020204" pitchFamily="34" charset="0"/>
              <a:cs typeface="Arial" panose="020B0604020202020204" pitchFamily="34"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49519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788" y="1233296"/>
            <a:ext cx="8665029" cy="482293"/>
          </a:xfrm>
        </p:spPr>
        <p:txBody>
          <a:bodyPr>
            <a:normAutofit fontScale="90000"/>
          </a:bodyPr>
          <a:lstStyle/>
          <a:p>
            <a:br>
              <a:rPr lang="en-US" sz="4400" b="1" dirty="0"/>
            </a:br>
            <a:r>
              <a:rPr lang="en-US" sz="4400" b="1" dirty="0">
                <a:latin typeface="Arial" panose="020B0604020202020204" pitchFamily="34" charset="0"/>
                <a:cs typeface="Arial" panose="020B0604020202020204" pitchFamily="34" charset="0"/>
              </a:rPr>
              <a:t>Resume Format - Chronological</a:t>
            </a:r>
          </a:p>
        </p:txBody>
      </p:sp>
      <p:sp>
        <p:nvSpPr>
          <p:cNvPr id="4" name="Text Placeholder 3"/>
          <p:cNvSpPr>
            <a:spLocks noGrp="1"/>
          </p:cNvSpPr>
          <p:nvPr>
            <p:ph type="body" sz="half" idx="2"/>
          </p:nvPr>
        </p:nvSpPr>
        <p:spPr>
          <a:xfrm>
            <a:off x="1410788" y="1915886"/>
            <a:ext cx="9797141" cy="3805647"/>
          </a:xfrm>
        </p:spPr>
        <p:txBody>
          <a:bodyPr>
            <a:normAutofit lnSpcReduction="10000"/>
          </a:bodyPr>
          <a:lstStyle/>
          <a:p>
            <a:endParaRPr lang="en-US" dirty="0"/>
          </a:p>
          <a:p>
            <a:r>
              <a:rPr lang="en-US" sz="2400" dirty="0">
                <a:latin typeface="Arial" panose="020B0604020202020204" pitchFamily="34" charset="0"/>
                <a:cs typeface="Arial" panose="020B0604020202020204" pitchFamily="34" charset="0"/>
              </a:rPr>
              <a:t>Why select the chronological template?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Most common style – and recruiters like this format!</a:t>
            </a:r>
          </a:p>
          <a:p>
            <a:r>
              <a:rPr lang="en-US" sz="2400" dirty="0">
                <a:latin typeface="Arial" panose="020B0604020202020204" pitchFamily="34" charset="0"/>
                <a:cs typeface="Arial" panose="020B0604020202020204" pitchFamily="34" charset="0"/>
              </a:rPr>
              <a:t>Easy to follow and easy to read.</a:t>
            </a:r>
          </a:p>
          <a:p>
            <a:r>
              <a:rPr lang="en-US" sz="2400" dirty="0">
                <a:latin typeface="Arial" panose="020B0604020202020204" pitchFamily="34" charset="0"/>
                <a:cs typeface="Arial" panose="020B0604020202020204" pitchFamily="34" charset="0"/>
              </a:rPr>
              <a:t>Accounts for all time – no gaps between jobs.</a:t>
            </a:r>
          </a:p>
          <a:p>
            <a:r>
              <a:rPr lang="en-US" sz="2400" dirty="0">
                <a:latin typeface="Arial" panose="020B0604020202020204" pitchFamily="34" charset="0"/>
                <a:cs typeface="Arial" panose="020B0604020202020204" pitchFamily="34" charset="0"/>
              </a:rPr>
              <a:t>It is reverse order (present job to past job)</a:t>
            </a:r>
          </a:p>
          <a:p>
            <a:r>
              <a:rPr lang="en-US" sz="2400" dirty="0">
                <a:latin typeface="Arial" panose="020B0604020202020204" pitchFamily="34" charset="0"/>
                <a:cs typeface="Arial" panose="020B0604020202020204" pitchFamily="34" charset="0"/>
              </a:rPr>
              <a:t>Focuses on job titles, organization names, accomplishment statements.</a:t>
            </a:r>
          </a:p>
          <a:p>
            <a:pPr lvl="0"/>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171066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6709" y="-6521288"/>
            <a:ext cx="6156960" cy="12883912"/>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Amy B. Smith</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9 Main St.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ME 04107</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PROFILE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leader with expertise managing high growth programs, utilizing technology to increase reach of service, and strong facilitation skills to promote positive change thru evidence based research.   Master of Public Health candidate focusing on administration and public health policy.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EDUCATION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Candidate, Master of Public Health (MPH)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Expected May 2020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Concentration: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Administration, Public Health Policy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Bachelor of Public Health</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May 2013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Awards: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Dean’s Leadership Council appointee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EXPERIENCE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Director,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Tobacco Cessation Project		                        2018 - current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Tobacco Free Organization,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Develop strategic plan, five year plan, census trends, and present to upper management.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Exceed program enrollment goals by 20%, manage expenses and deliver services under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Utilize evidence based treatment to design three treatment options for consumers, increasing success rate.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Adopt new technological platform to increase counselors reach and communications to remote clients.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Senior Program Manager</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Tobacco Cessation Project                                                                  2016 – 2018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Grew enrollment in tobacco cessation service by creating partnerships with community agencies, hospitals, schools, community programs.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Acted as Project Manager to rollout new communication technology for clients on time and within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to Director based on relationship building skills and leadership ability.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Manager,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Pediatric Vaccination Literacy,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2013 - 2016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Vaccination for America Foundation, Boston,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Conducted research examining risk factors for noncompliance with childhood vaccinations.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informed decision making thru evidence based research and created “Change of Mindset” presentations for diverse community stakeholders, public school administrators, refugee organizations.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•Conducted pre and post survey questions to evaluate education materials and redesign methods.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Technical Skills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800" dirty="0">
                <a:latin typeface="Arial" panose="020B0604020202020204" pitchFamily="34" charset="0"/>
                <a:ea typeface="Calibri" panose="020F0502020204030204" pitchFamily="34" charset="0"/>
                <a:cs typeface="Times New Roman" panose="02020603050405020304" pitchFamily="18" charset="0"/>
              </a:rPr>
              <a:t>STATA (Biostatistics computing software); Microsoft Office Suite; SAS; R, Go to Webinars, InDesign</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VOLUNTEER</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Immigrant Center, Volunteer.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Medical Center, Children’s Hospital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p:cNvSpPr txBox="1"/>
          <p:nvPr/>
        </p:nvSpPr>
        <p:spPr>
          <a:xfrm>
            <a:off x="897775" y="1687484"/>
            <a:ext cx="1496290" cy="430887"/>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The Chronological Resume format</a:t>
            </a:r>
          </a:p>
        </p:txBody>
      </p:sp>
    </p:spTree>
    <p:extLst>
      <p:ext uri="{BB962C8B-B14F-4D97-AF65-F5344CB8AC3E}">
        <p14:creationId xmlns:p14="http://schemas.microsoft.com/office/powerpoint/2010/main" val="35465031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6709" y="-6521288"/>
            <a:ext cx="6156960" cy="12883912"/>
          </a:xfrm>
          <a:prstGeom prst="rect">
            <a:avLst/>
          </a:prstGeom>
        </p:spPr>
        <p:txBody>
          <a:bodyPr wrap="square">
            <a:spAutoFit/>
          </a:bodyPr>
          <a:lstStyle/>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Amy B. Smith</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9 Main St.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ME 04107</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PROFILE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leader with expertise managing high growth programs, utilizing technology to increase reach of service, and strong facilitation skills to promote positive change thru evidence based research.   Master of Public Health candidate focusing on administration and public health policy.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EDUCATION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Candidate, Master of Public Health (MPH)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Expected May 2020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Concentration: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Administration, Public Health Policy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Bachelor of Public Health</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May 2013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Awards: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Dean’s Leadership Council appointee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EXPERIENCE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Director,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Tobacco Cessation Project		                        2018 - current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Tobacco Free Organization,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Develop strategic plan, five year plan, census trends, and present to upper management.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Exceed program enrollment goals by 20%, manage expenses and deliver services under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Utilize evidence based treatment to design three treatment options for consumers, increasing success rate.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Adopt new technological platform to increase counselors reach and communications to remote clients.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Senior Program Manager</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Tobacco Cessation Project                                                                  2016 – 2018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Grew enrollment in tobacco cessation service by creating partnerships with community agencies, hospitals, schools, community programs.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Acted as Project Manager to rollout new communication technology for clients on time and within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to Director based on relationship building skills and leadership ability.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Manager,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Pediatric Vaccination Literacy,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2013 - 2016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Vaccination for America Foundation, Boston,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Conducted research examining risk factors for noncompliance with childhood vaccinations.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informed decision making thru evidence based research and created “Change of Mindset” presentations for diverse community stakeholders, public school administrators, refugee organizations.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•Conducted pre and post survey questions to evaluate education materials and redesign methods.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Technical Skills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800" dirty="0">
                <a:latin typeface="Arial" panose="020B0604020202020204" pitchFamily="34" charset="0"/>
                <a:ea typeface="Calibri" panose="020F0502020204030204" pitchFamily="34" charset="0"/>
                <a:cs typeface="Times New Roman" panose="02020603050405020304" pitchFamily="18" charset="0"/>
              </a:rPr>
              <a:t>STATA (Biostatistics computing software); Microsoft Office Suite; SAS; R, Go to Webinars, InDesign</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VOLUNTEER</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Immigrant Center, Volunteer.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Medical Center, Children’s Hospital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7001691" y="2429691"/>
            <a:ext cx="1689463" cy="2029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1687484"/>
            <a:ext cx="1496290" cy="261610"/>
          </a:xfrm>
          <a:prstGeom prst="rect">
            <a:avLst/>
          </a:prstGeom>
          <a:noFill/>
          <a:ln>
            <a:solidFill>
              <a:schemeClr val="tx2"/>
            </a:solidFill>
          </a:ln>
        </p:spPr>
        <p:txBody>
          <a:bodyPr wrap="square" rtlCol="0">
            <a:spAutoFit/>
          </a:bodyPr>
          <a:lstStyle/>
          <a:p>
            <a:r>
              <a:rPr lang="en-US" sz="1100" dirty="0">
                <a:latin typeface="Arial" panose="020B0604020202020204" pitchFamily="34" charset="0"/>
                <a:cs typeface="Arial" panose="020B0604020202020204" pitchFamily="34" charset="0"/>
              </a:rPr>
              <a:t>No gaps in time</a:t>
            </a:r>
          </a:p>
        </p:txBody>
      </p:sp>
    </p:spTree>
    <p:extLst>
      <p:ext uri="{BB962C8B-B14F-4D97-AF65-F5344CB8AC3E}">
        <p14:creationId xmlns:p14="http://schemas.microsoft.com/office/powerpoint/2010/main" val="35344707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923330"/>
          </a:xfrm>
          <a:prstGeom prst="rect">
            <a:avLst/>
          </a:prstGeom>
        </p:spPr>
        <p:txBody>
          <a:bodyPr>
            <a:spAutoFit/>
          </a:bodyPr>
          <a:lstStyle/>
          <a:p>
            <a:r>
              <a:rPr lang="en-US" dirty="0">
                <a:latin typeface="Arial" panose="020B0604020202020204" pitchFamily="34" charset="0"/>
                <a:cs typeface="Arial" panose="020B0604020202020204" pitchFamily="34" charset="0"/>
              </a:rPr>
              <a:t>If the Chronological Resume is the right template for you, please go to the Chronological Resume </a:t>
            </a:r>
            <a:r>
              <a:rPr lang="en-US" dirty="0" err="1">
                <a:latin typeface="Arial" panose="020B0604020202020204" pitchFamily="34" charset="0"/>
                <a:cs typeface="Arial" panose="020B0604020202020204" pitchFamily="34" charset="0"/>
              </a:rPr>
              <a:t>Powerpoint</a:t>
            </a:r>
            <a:r>
              <a:rPr lang="en-US" dirty="0">
                <a:latin typeface="Arial" panose="020B0604020202020204" pitchFamily="34" charset="0"/>
                <a:cs typeface="Arial" panose="020B0604020202020204" pitchFamily="34" charset="0"/>
              </a:rPr>
              <a:t> for more information on each section of the resume!</a:t>
            </a:r>
            <a:endParaRPr lang="en-US" dirty="0"/>
          </a:p>
        </p:txBody>
      </p:sp>
    </p:spTree>
    <p:extLst>
      <p:ext uri="{BB962C8B-B14F-4D97-AF65-F5344CB8AC3E}">
        <p14:creationId xmlns:p14="http://schemas.microsoft.com/office/powerpoint/2010/main" val="33469253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Eonline_PowerPoint_Template [Read-Only]" id="{AB9D0C98-E110-4C14-9CF8-B11CE0A5811F}" vid="{AACCB7F3-3E77-4A94-A4F2-96222BC7D9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UNEonline_PowerPoint_Template</Template>
  <TotalTime>6128</TotalTime>
  <Words>4347</Words>
  <Application>Microsoft Macintosh PowerPoint</Application>
  <PresentationFormat>Widescreen</PresentationFormat>
  <Paragraphs>917</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Lato</vt:lpstr>
      <vt:lpstr>Lato Light</vt:lpstr>
      <vt:lpstr>Office Theme</vt:lpstr>
      <vt:lpstr> Resume Writing for Public Health</vt:lpstr>
      <vt:lpstr>SNAPSHOT OF A RESUME</vt:lpstr>
      <vt:lpstr>Most important?</vt:lpstr>
      <vt:lpstr>         RESUME FORMAT</vt:lpstr>
      <vt:lpstr> Resume Format # 1- Chronological</vt:lpstr>
      <vt:lpstr> Resume Format - Chronological</vt:lpstr>
      <vt:lpstr>PowerPoint Presentation</vt:lpstr>
      <vt:lpstr>PowerPoint Presentation</vt:lpstr>
      <vt:lpstr>PowerPoint Presentation</vt:lpstr>
      <vt:lpstr>  Resume Format # 2 Hybrid</vt:lpstr>
      <vt:lpstr> Resume Format- Hybrid</vt:lpstr>
      <vt:lpstr>PowerPoint Presentation</vt:lpstr>
      <vt:lpstr>PowerPoint Presentation</vt:lpstr>
      <vt:lpstr>PowerPoint Presentation</vt:lpstr>
      <vt:lpstr>Experience Section</vt:lpstr>
      <vt:lpstr>PowerPoint Presentation</vt:lpstr>
      <vt:lpstr>PowerPoint Presentation</vt:lpstr>
      <vt:lpstr>PowerPoint Presentation</vt:lpstr>
      <vt:lpstr>Are you new to the professional world?</vt:lpstr>
      <vt:lpstr>Thank you for inspiration and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JHealy</dc:creator>
  <cp:lastModifiedBy>Chris Felax</cp:lastModifiedBy>
  <cp:revision>193</cp:revision>
  <dcterms:created xsi:type="dcterms:W3CDTF">2018-02-23T15:59:32Z</dcterms:created>
  <dcterms:modified xsi:type="dcterms:W3CDTF">2022-04-27T15:16:12Z</dcterms:modified>
</cp:coreProperties>
</file>